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71" r:id="rId2"/>
    <p:sldId id="360" r:id="rId3"/>
    <p:sldId id="393" r:id="rId4"/>
    <p:sldId id="260" r:id="rId5"/>
    <p:sldId id="391" r:id="rId6"/>
    <p:sldId id="277" r:id="rId7"/>
    <p:sldId id="274" r:id="rId8"/>
    <p:sldId id="276" r:id="rId9"/>
    <p:sldId id="370" r:id="rId10"/>
    <p:sldId id="325" r:id="rId11"/>
    <p:sldId id="273" r:id="rId12"/>
    <p:sldId id="272" r:id="rId13"/>
    <p:sldId id="318" r:id="rId14"/>
    <p:sldId id="319" r:id="rId15"/>
    <p:sldId id="373" r:id="rId16"/>
    <p:sldId id="366" r:id="rId17"/>
    <p:sldId id="387" r:id="rId18"/>
    <p:sldId id="371" r:id="rId19"/>
    <p:sldId id="377" r:id="rId20"/>
    <p:sldId id="378" r:id="rId21"/>
    <p:sldId id="379" r:id="rId22"/>
    <p:sldId id="380" r:id="rId23"/>
    <p:sldId id="388" r:id="rId24"/>
    <p:sldId id="381" r:id="rId25"/>
    <p:sldId id="384" r:id="rId26"/>
    <p:sldId id="385" r:id="rId27"/>
    <p:sldId id="389" r:id="rId28"/>
    <p:sldId id="310" r:id="rId29"/>
    <p:sldId id="311" r:id="rId30"/>
    <p:sldId id="392" r:id="rId31"/>
    <p:sldId id="312" r:id="rId32"/>
    <p:sldId id="390" r:id="rId33"/>
    <p:sldId id="364" r:id="rId34"/>
    <p:sldId id="363" r:id="rId35"/>
    <p:sldId id="341" r:id="rId36"/>
    <p:sldId id="382" r:id="rId37"/>
    <p:sldId id="372" r:id="rId38"/>
    <p:sldId id="374" r:id="rId39"/>
    <p:sldId id="386" r:id="rId40"/>
    <p:sldId id="275" r:id="rId41"/>
    <p:sldId id="324" r:id="rId42"/>
    <p:sldId id="375" r:id="rId43"/>
    <p:sldId id="359" r:id="rId44"/>
    <p:sldId id="369" r:id="rId45"/>
    <p:sldId id="309"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2A"/>
    <a:srgbClr val="495D6C"/>
    <a:srgbClr val="4F81BD"/>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113" autoAdjust="0"/>
    <p:restoredTop sz="94660"/>
  </p:normalViewPr>
  <p:slideViewPr>
    <p:cSldViewPr snapToGrid="0">
      <p:cViewPr varScale="1">
        <p:scale>
          <a:sx n="86" d="100"/>
          <a:sy n="86" d="100"/>
        </p:scale>
        <p:origin x="96"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3C8AA-8682-3847-BC4B-8830A4D56B92}" type="doc">
      <dgm:prSet loTypeId="urn:microsoft.com/office/officeart/2005/8/layout/hProcess6" loCatId="process" qsTypeId="urn:microsoft.com/office/officeart/2005/8/quickstyle/3d9" qsCatId="3D" csTypeId="urn:microsoft.com/office/officeart/2005/8/colors/colorful1" csCatId="colorful" phldr="1"/>
      <dgm:spPr/>
      <dgm:t>
        <a:bodyPr/>
        <a:lstStyle/>
        <a:p>
          <a:endParaRPr lang="en-US"/>
        </a:p>
      </dgm:t>
    </dgm:pt>
    <dgm:pt modelId="{75834100-4D9E-7847-ADCD-004F3F9BC424}">
      <dgm:prSet custT="1"/>
      <dgm:spPr/>
      <dgm:t>
        <a:bodyPr/>
        <a:lstStyle/>
        <a:p>
          <a:r>
            <a:rPr lang="en-US" sz="1600" b="1" dirty="0"/>
            <a:t>Apply</a:t>
          </a:r>
        </a:p>
      </dgm:t>
    </dgm:pt>
    <dgm:pt modelId="{185DC7D3-F88B-FD40-A20B-93D8238065A9}" type="parTrans" cxnId="{B3B0144F-B4F0-C24F-9234-AD3789EC9CBA}">
      <dgm:prSet/>
      <dgm:spPr/>
      <dgm:t>
        <a:bodyPr/>
        <a:lstStyle/>
        <a:p>
          <a:endParaRPr lang="en-US"/>
        </a:p>
      </dgm:t>
    </dgm:pt>
    <dgm:pt modelId="{8F5A497F-6C78-C644-BAC9-643FB9D9403F}" type="sibTrans" cxnId="{B3B0144F-B4F0-C24F-9234-AD3789EC9CBA}">
      <dgm:prSet/>
      <dgm:spPr/>
      <dgm:t>
        <a:bodyPr/>
        <a:lstStyle/>
        <a:p>
          <a:endParaRPr lang="en-US"/>
        </a:p>
      </dgm:t>
    </dgm:pt>
    <dgm:pt modelId="{A34C89D8-7051-0245-97C5-727C07E7270C}">
      <dgm:prSet custT="1"/>
      <dgm:spPr/>
      <dgm:t>
        <a:bodyPr/>
        <a:lstStyle/>
        <a:p>
          <a:r>
            <a:rPr lang="en-US" sz="1600" b="1" dirty="0"/>
            <a:t>HR Rates &amp; Ranks Application</a:t>
          </a:r>
        </a:p>
      </dgm:t>
    </dgm:pt>
    <dgm:pt modelId="{B6003B11-8328-6C4A-9BA4-8B536BDFD48F}" type="parTrans" cxnId="{35E4995F-16E0-7948-ACD0-C369E169E9D6}">
      <dgm:prSet/>
      <dgm:spPr/>
      <dgm:t>
        <a:bodyPr/>
        <a:lstStyle/>
        <a:p>
          <a:endParaRPr lang="en-US"/>
        </a:p>
      </dgm:t>
    </dgm:pt>
    <dgm:pt modelId="{4E6F3457-5EA1-4F48-9E13-BF3F724F03F6}" type="sibTrans" cxnId="{35E4995F-16E0-7948-ACD0-C369E169E9D6}">
      <dgm:prSet/>
      <dgm:spPr/>
      <dgm:t>
        <a:bodyPr/>
        <a:lstStyle/>
        <a:p>
          <a:endParaRPr lang="en-US"/>
        </a:p>
      </dgm:t>
    </dgm:pt>
    <dgm:pt modelId="{747BD34D-5DDE-754C-9C57-7DB23EE6A7E0}">
      <dgm:prSet custT="1"/>
      <dgm:spPr/>
      <dgm:t>
        <a:bodyPr/>
        <a:lstStyle/>
        <a:p>
          <a:r>
            <a:rPr lang="en-US" sz="1600" b="1" dirty="0"/>
            <a:t>Top Applicants Referred</a:t>
          </a:r>
        </a:p>
      </dgm:t>
    </dgm:pt>
    <dgm:pt modelId="{05CFABC7-0C77-A647-A9A2-A8FE770A94C1}" type="parTrans" cxnId="{67D97BB8-E7BC-5840-88D2-FFD1525B67BB}">
      <dgm:prSet/>
      <dgm:spPr/>
      <dgm:t>
        <a:bodyPr/>
        <a:lstStyle/>
        <a:p>
          <a:endParaRPr lang="en-US"/>
        </a:p>
      </dgm:t>
    </dgm:pt>
    <dgm:pt modelId="{F07F339B-75EF-A542-840A-8E5BD578F5F8}" type="sibTrans" cxnId="{67D97BB8-E7BC-5840-88D2-FFD1525B67BB}">
      <dgm:prSet/>
      <dgm:spPr/>
      <dgm:t>
        <a:bodyPr/>
        <a:lstStyle/>
        <a:p>
          <a:endParaRPr lang="en-US"/>
        </a:p>
      </dgm:t>
    </dgm:pt>
    <dgm:pt modelId="{8B1E86A2-DD5A-BC4E-8A3F-A7E746939388}">
      <dgm:prSet custT="1"/>
      <dgm:spPr/>
      <dgm:t>
        <a:bodyPr/>
        <a:lstStyle/>
        <a:p>
          <a:r>
            <a:rPr lang="en-US" sz="1600" b="1" dirty="0"/>
            <a:t>Panel Interview</a:t>
          </a:r>
        </a:p>
      </dgm:t>
    </dgm:pt>
    <dgm:pt modelId="{EC5D755A-8AAF-4840-8F79-FCBD62359162}" type="parTrans" cxnId="{C3B1CE16-CECA-4340-8B42-7B188823B45D}">
      <dgm:prSet/>
      <dgm:spPr/>
      <dgm:t>
        <a:bodyPr/>
        <a:lstStyle/>
        <a:p>
          <a:endParaRPr lang="en-US"/>
        </a:p>
      </dgm:t>
    </dgm:pt>
    <dgm:pt modelId="{3DF87FFE-868F-F647-9E8F-893D45137376}" type="sibTrans" cxnId="{C3B1CE16-CECA-4340-8B42-7B188823B45D}">
      <dgm:prSet/>
      <dgm:spPr/>
      <dgm:t>
        <a:bodyPr/>
        <a:lstStyle/>
        <a:p>
          <a:endParaRPr lang="en-US"/>
        </a:p>
      </dgm:t>
    </dgm:pt>
    <dgm:pt modelId="{7174C9F3-A117-C14F-84C8-4ED186353FD3}">
      <dgm:prSet custT="1"/>
      <dgm:spPr/>
      <dgm:t>
        <a:bodyPr/>
        <a:lstStyle/>
        <a:p>
          <a:r>
            <a:rPr lang="en-US" sz="1600" b="1" dirty="0"/>
            <a:t>Job Offer</a:t>
          </a:r>
        </a:p>
      </dgm:t>
    </dgm:pt>
    <dgm:pt modelId="{9B7E73B6-4417-9441-88D8-11DC074A1495}" type="parTrans" cxnId="{06B4479B-3AA2-C040-8514-F74D7D37E0AB}">
      <dgm:prSet/>
      <dgm:spPr/>
      <dgm:t>
        <a:bodyPr/>
        <a:lstStyle/>
        <a:p>
          <a:endParaRPr lang="en-US"/>
        </a:p>
      </dgm:t>
    </dgm:pt>
    <dgm:pt modelId="{7F52949C-B112-6A4A-B1A9-CC09BE34CB31}" type="sibTrans" cxnId="{06B4479B-3AA2-C040-8514-F74D7D37E0AB}">
      <dgm:prSet/>
      <dgm:spPr/>
      <dgm:t>
        <a:bodyPr/>
        <a:lstStyle/>
        <a:p>
          <a:endParaRPr lang="en-US"/>
        </a:p>
      </dgm:t>
    </dgm:pt>
    <dgm:pt modelId="{4A5F4CBE-F229-E74D-B693-37C74CEE3D85}" type="pres">
      <dgm:prSet presAssocID="{6B73C8AA-8682-3847-BC4B-8830A4D56B92}" presName="theList" presStyleCnt="0">
        <dgm:presLayoutVars>
          <dgm:dir/>
          <dgm:animLvl val="lvl"/>
          <dgm:resizeHandles val="exact"/>
        </dgm:presLayoutVars>
      </dgm:prSet>
      <dgm:spPr/>
    </dgm:pt>
    <dgm:pt modelId="{AB6D473A-0524-8B4B-B1F9-66AAEB2247C3}" type="pres">
      <dgm:prSet presAssocID="{75834100-4D9E-7847-ADCD-004F3F9BC424}" presName="compNode" presStyleCnt="0"/>
      <dgm:spPr/>
    </dgm:pt>
    <dgm:pt modelId="{4BF823EA-E39A-284C-BD3F-F83DE8615529}" type="pres">
      <dgm:prSet presAssocID="{75834100-4D9E-7847-ADCD-004F3F9BC424}" presName="noGeometry" presStyleCnt="0"/>
      <dgm:spPr/>
    </dgm:pt>
    <dgm:pt modelId="{039D43B7-A977-0F42-8EDF-6F46796466FD}" type="pres">
      <dgm:prSet presAssocID="{75834100-4D9E-7847-ADCD-004F3F9BC424}" presName="childTextVisible" presStyleLbl="bgAccFollowNode1" presStyleIdx="0" presStyleCnt="5">
        <dgm:presLayoutVars>
          <dgm:bulletEnabled val="1"/>
        </dgm:presLayoutVars>
      </dgm:prSet>
      <dgm:spPr/>
    </dgm:pt>
    <dgm:pt modelId="{92F48A61-1B91-2A4D-A456-8B5A1994932E}" type="pres">
      <dgm:prSet presAssocID="{75834100-4D9E-7847-ADCD-004F3F9BC424}" presName="childTextHidden" presStyleLbl="bgAccFollowNode1" presStyleIdx="0" presStyleCnt="5"/>
      <dgm:spPr/>
    </dgm:pt>
    <dgm:pt modelId="{6FAE49E2-5936-674C-95BA-A99565BC9E63}" type="pres">
      <dgm:prSet presAssocID="{75834100-4D9E-7847-ADCD-004F3F9BC424}" presName="parentText" presStyleLbl="node1" presStyleIdx="0" presStyleCnt="5" custScaleX="148661" custScaleY="171746">
        <dgm:presLayoutVars>
          <dgm:chMax val="1"/>
          <dgm:bulletEnabled val="1"/>
        </dgm:presLayoutVars>
      </dgm:prSet>
      <dgm:spPr/>
    </dgm:pt>
    <dgm:pt modelId="{5C937849-AA28-F34D-85AE-3B0A8357F877}" type="pres">
      <dgm:prSet presAssocID="{75834100-4D9E-7847-ADCD-004F3F9BC424}" presName="aSpace" presStyleCnt="0"/>
      <dgm:spPr/>
    </dgm:pt>
    <dgm:pt modelId="{4C662534-586B-8741-879E-780AE16ACA8C}" type="pres">
      <dgm:prSet presAssocID="{A34C89D8-7051-0245-97C5-727C07E7270C}" presName="compNode" presStyleCnt="0"/>
      <dgm:spPr/>
    </dgm:pt>
    <dgm:pt modelId="{5EC28259-454C-2842-A5E3-38D8855B2D08}" type="pres">
      <dgm:prSet presAssocID="{A34C89D8-7051-0245-97C5-727C07E7270C}" presName="noGeometry" presStyleCnt="0"/>
      <dgm:spPr/>
    </dgm:pt>
    <dgm:pt modelId="{15C17880-C8CB-594E-ACDD-3AEC5946A995}" type="pres">
      <dgm:prSet presAssocID="{A34C89D8-7051-0245-97C5-727C07E7270C}" presName="childTextVisible" presStyleLbl="bgAccFollowNode1" presStyleIdx="1" presStyleCnt="5">
        <dgm:presLayoutVars>
          <dgm:bulletEnabled val="1"/>
        </dgm:presLayoutVars>
      </dgm:prSet>
      <dgm:spPr/>
    </dgm:pt>
    <dgm:pt modelId="{18427DDA-0231-8A4D-A5FE-395884B8A395}" type="pres">
      <dgm:prSet presAssocID="{A34C89D8-7051-0245-97C5-727C07E7270C}" presName="childTextHidden" presStyleLbl="bgAccFollowNode1" presStyleIdx="1" presStyleCnt="5"/>
      <dgm:spPr/>
    </dgm:pt>
    <dgm:pt modelId="{D2F8F4B5-FF11-BD4F-B630-01E7508DA6FE}" type="pres">
      <dgm:prSet presAssocID="{A34C89D8-7051-0245-97C5-727C07E7270C}" presName="parentText" presStyleLbl="node1" presStyleIdx="1" presStyleCnt="5" custScaleX="202284" custScaleY="179044">
        <dgm:presLayoutVars>
          <dgm:chMax val="1"/>
          <dgm:bulletEnabled val="1"/>
        </dgm:presLayoutVars>
      </dgm:prSet>
      <dgm:spPr/>
    </dgm:pt>
    <dgm:pt modelId="{7CA4899C-6B3C-9A4F-969A-6A9645A34C76}" type="pres">
      <dgm:prSet presAssocID="{A34C89D8-7051-0245-97C5-727C07E7270C}" presName="aSpace" presStyleCnt="0"/>
      <dgm:spPr/>
    </dgm:pt>
    <dgm:pt modelId="{9A316EEF-36A2-4A4B-BDCB-6C30FA101602}" type="pres">
      <dgm:prSet presAssocID="{747BD34D-5DDE-754C-9C57-7DB23EE6A7E0}" presName="compNode" presStyleCnt="0"/>
      <dgm:spPr/>
    </dgm:pt>
    <dgm:pt modelId="{C7A98208-C785-C64D-98D7-4709B5029BB9}" type="pres">
      <dgm:prSet presAssocID="{747BD34D-5DDE-754C-9C57-7DB23EE6A7E0}" presName="noGeometry" presStyleCnt="0"/>
      <dgm:spPr/>
    </dgm:pt>
    <dgm:pt modelId="{819FA896-62D1-BF40-A720-28D66FCC157D}" type="pres">
      <dgm:prSet presAssocID="{747BD34D-5DDE-754C-9C57-7DB23EE6A7E0}" presName="childTextVisible" presStyleLbl="bgAccFollowNode1" presStyleIdx="2" presStyleCnt="5" custLinFactNeighborY="-3507">
        <dgm:presLayoutVars>
          <dgm:bulletEnabled val="1"/>
        </dgm:presLayoutVars>
      </dgm:prSet>
      <dgm:spPr/>
    </dgm:pt>
    <dgm:pt modelId="{14327A81-B18C-8448-BEB0-80FB356A5C61}" type="pres">
      <dgm:prSet presAssocID="{747BD34D-5DDE-754C-9C57-7DB23EE6A7E0}" presName="childTextHidden" presStyleLbl="bgAccFollowNode1" presStyleIdx="2" presStyleCnt="5"/>
      <dgm:spPr/>
    </dgm:pt>
    <dgm:pt modelId="{13147DE4-5E06-CE47-AB89-8E7E62A3E119}" type="pres">
      <dgm:prSet presAssocID="{747BD34D-5DDE-754C-9C57-7DB23EE6A7E0}" presName="parentText" presStyleLbl="node1" presStyleIdx="2" presStyleCnt="5" custScaleX="196352" custScaleY="179808">
        <dgm:presLayoutVars>
          <dgm:chMax val="1"/>
          <dgm:bulletEnabled val="1"/>
        </dgm:presLayoutVars>
      </dgm:prSet>
      <dgm:spPr/>
    </dgm:pt>
    <dgm:pt modelId="{EAB4A02B-67F2-9448-A683-08567641A93C}" type="pres">
      <dgm:prSet presAssocID="{747BD34D-5DDE-754C-9C57-7DB23EE6A7E0}" presName="aSpace" presStyleCnt="0"/>
      <dgm:spPr/>
    </dgm:pt>
    <dgm:pt modelId="{7374F05A-E31E-EA42-ABB5-176D3A2331C7}" type="pres">
      <dgm:prSet presAssocID="{8B1E86A2-DD5A-BC4E-8A3F-A7E746939388}" presName="compNode" presStyleCnt="0"/>
      <dgm:spPr/>
    </dgm:pt>
    <dgm:pt modelId="{E3EB79F7-1569-3E40-B60B-2C7EDDC26F6B}" type="pres">
      <dgm:prSet presAssocID="{8B1E86A2-DD5A-BC4E-8A3F-A7E746939388}" presName="noGeometry" presStyleCnt="0"/>
      <dgm:spPr/>
    </dgm:pt>
    <dgm:pt modelId="{3C9DF659-FA47-B74F-A6F0-38965BEA8147}" type="pres">
      <dgm:prSet presAssocID="{8B1E86A2-DD5A-BC4E-8A3F-A7E746939388}" presName="childTextVisible" presStyleLbl="bgAccFollowNode1" presStyleIdx="3" presStyleCnt="5">
        <dgm:presLayoutVars>
          <dgm:bulletEnabled val="1"/>
        </dgm:presLayoutVars>
      </dgm:prSet>
      <dgm:spPr/>
    </dgm:pt>
    <dgm:pt modelId="{0A21A02F-361E-1E4A-A043-BCA81362CEE4}" type="pres">
      <dgm:prSet presAssocID="{8B1E86A2-DD5A-BC4E-8A3F-A7E746939388}" presName="childTextHidden" presStyleLbl="bgAccFollowNode1" presStyleIdx="3" presStyleCnt="5"/>
      <dgm:spPr/>
    </dgm:pt>
    <dgm:pt modelId="{F51F8983-5941-2C4E-B9B5-EE28EC8118E2}" type="pres">
      <dgm:prSet presAssocID="{8B1E86A2-DD5A-BC4E-8A3F-A7E746939388}" presName="parentText" presStyleLbl="node1" presStyleIdx="3" presStyleCnt="5" custScaleX="171249" custScaleY="181616">
        <dgm:presLayoutVars>
          <dgm:chMax val="1"/>
          <dgm:bulletEnabled val="1"/>
        </dgm:presLayoutVars>
      </dgm:prSet>
      <dgm:spPr/>
    </dgm:pt>
    <dgm:pt modelId="{58B4C43C-D9CB-F94A-B8AF-8B3606D4299D}" type="pres">
      <dgm:prSet presAssocID="{8B1E86A2-DD5A-BC4E-8A3F-A7E746939388}" presName="aSpace" presStyleCnt="0"/>
      <dgm:spPr/>
    </dgm:pt>
    <dgm:pt modelId="{011B947F-66E1-3647-9529-BF4DF8417FC3}" type="pres">
      <dgm:prSet presAssocID="{7174C9F3-A117-C14F-84C8-4ED186353FD3}" presName="compNode" presStyleCnt="0"/>
      <dgm:spPr/>
    </dgm:pt>
    <dgm:pt modelId="{F8DA4D64-90D5-1748-8BC1-4DD28D043438}" type="pres">
      <dgm:prSet presAssocID="{7174C9F3-A117-C14F-84C8-4ED186353FD3}" presName="noGeometry" presStyleCnt="0"/>
      <dgm:spPr/>
    </dgm:pt>
    <dgm:pt modelId="{C558B7DB-414C-3C4E-AF01-9C8BBA0850D0}" type="pres">
      <dgm:prSet presAssocID="{7174C9F3-A117-C14F-84C8-4ED186353FD3}" presName="childTextVisible" presStyleLbl="bgAccFollowNode1" presStyleIdx="4" presStyleCnt="5">
        <dgm:presLayoutVars>
          <dgm:bulletEnabled val="1"/>
        </dgm:presLayoutVars>
      </dgm:prSet>
      <dgm:spPr/>
    </dgm:pt>
    <dgm:pt modelId="{4E7CFC2E-9ABB-2948-8ACC-54E5F85CFFEB}" type="pres">
      <dgm:prSet presAssocID="{7174C9F3-A117-C14F-84C8-4ED186353FD3}" presName="childTextHidden" presStyleLbl="bgAccFollowNode1" presStyleIdx="4" presStyleCnt="5"/>
      <dgm:spPr/>
    </dgm:pt>
    <dgm:pt modelId="{BBF5524C-9A56-3F4A-A8BF-AB0999065880}" type="pres">
      <dgm:prSet presAssocID="{7174C9F3-A117-C14F-84C8-4ED186353FD3}" presName="parentText" presStyleLbl="node1" presStyleIdx="4" presStyleCnt="5" custScaleX="172245" custScaleY="182666">
        <dgm:presLayoutVars>
          <dgm:chMax val="1"/>
          <dgm:bulletEnabled val="1"/>
        </dgm:presLayoutVars>
      </dgm:prSet>
      <dgm:spPr/>
    </dgm:pt>
  </dgm:ptLst>
  <dgm:cxnLst>
    <dgm:cxn modelId="{183E0E06-0F95-CB41-ADC0-168488250170}" type="presOf" srcId="{75834100-4D9E-7847-ADCD-004F3F9BC424}" destId="{6FAE49E2-5936-674C-95BA-A99565BC9E63}" srcOrd="0" destOrd="0" presId="urn:microsoft.com/office/officeart/2005/8/layout/hProcess6"/>
    <dgm:cxn modelId="{C3B1CE16-CECA-4340-8B42-7B188823B45D}" srcId="{6B73C8AA-8682-3847-BC4B-8830A4D56B92}" destId="{8B1E86A2-DD5A-BC4E-8A3F-A7E746939388}" srcOrd="3" destOrd="0" parTransId="{EC5D755A-8AAF-4840-8F79-FCBD62359162}" sibTransId="{3DF87FFE-868F-F647-9E8F-893D45137376}"/>
    <dgm:cxn modelId="{3D7ADB2A-5FE5-CF48-9EEC-457D3D3DB698}" type="presOf" srcId="{8B1E86A2-DD5A-BC4E-8A3F-A7E746939388}" destId="{F51F8983-5941-2C4E-B9B5-EE28EC8118E2}" srcOrd="0" destOrd="0" presId="urn:microsoft.com/office/officeart/2005/8/layout/hProcess6"/>
    <dgm:cxn modelId="{52DF953C-EE24-5D40-90D9-4575EE7D6D95}" type="presOf" srcId="{7174C9F3-A117-C14F-84C8-4ED186353FD3}" destId="{BBF5524C-9A56-3F4A-A8BF-AB0999065880}" srcOrd="0" destOrd="0" presId="urn:microsoft.com/office/officeart/2005/8/layout/hProcess6"/>
    <dgm:cxn modelId="{35E4995F-16E0-7948-ACD0-C369E169E9D6}" srcId="{6B73C8AA-8682-3847-BC4B-8830A4D56B92}" destId="{A34C89D8-7051-0245-97C5-727C07E7270C}" srcOrd="1" destOrd="0" parTransId="{B6003B11-8328-6C4A-9BA4-8B536BDFD48F}" sibTransId="{4E6F3457-5EA1-4F48-9E13-BF3F724F03F6}"/>
    <dgm:cxn modelId="{B3B0144F-B4F0-C24F-9234-AD3789EC9CBA}" srcId="{6B73C8AA-8682-3847-BC4B-8830A4D56B92}" destId="{75834100-4D9E-7847-ADCD-004F3F9BC424}" srcOrd="0" destOrd="0" parTransId="{185DC7D3-F88B-FD40-A20B-93D8238065A9}" sibTransId="{8F5A497F-6C78-C644-BAC9-643FB9D9403F}"/>
    <dgm:cxn modelId="{96BB838A-6D6B-CA45-B3F5-32F19FFC0251}" type="presOf" srcId="{747BD34D-5DDE-754C-9C57-7DB23EE6A7E0}" destId="{13147DE4-5E06-CE47-AB89-8E7E62A3E119}" srcOrd="0" destOrd="0" presId="urn:microsoft.com/office/officeart/2005/8/layout/hProcess6"/>
    <dgm:cxn modelId="{06B4479B-3AA2-C040-8514-F74D7D37E0AB}" srcId="{6B73C8AA-8682-3847-BC4B-8830A4D56B92}" destId="{7174C9F3-A117-C14F-84C8-4ED186353FD3}" srcOrd="4" destOrd="0" parTransId="{9B7E73B6-4417-9441-88D8-11DC074A1495}" sibTransId="{7F52949C-B112-6A4A-B1A9-CC09BE34CB31}"/>
    <dgm:cxn modelId="{67D97BB8-E7BC-5840-88D2-FFD1525B67BB}" srcId="{6B73C8AA-8682-3847-BC4B-8830A4D56B92}" destId="{747BD34D-5DDE-754C-9C57-7DB23EE6A7E0}" srcOrd="2" destOrd="0" parTransId="{05CFABC7-0C77-A647-A9A2-A8FE770A94C1}" sibTransId="{F07F339B-75EF-A542-840A-8E5BD578F5F8}"/>
    <dgm:cxn modelId="{8192EEDD-5035-CE49-A968-9759E408F770}" type="presOf" srcId="{A34C89D8-7051-0245-97C5-727C07E7270C}" destId="{D2F8F4B5-FF11-BD4F-B630-01E7508DA6FE}" srcOrd="0" destOrd="0" presId="urn:microsoft.com/office/officeart/2005/8/layout/hProcess6"/>
    <dgm:cxn modelId="{69CA58E5-8C1A-4B41-9F5D-ABD75610ED36}" type="presOf" srcId="{6B73C8AA-8682-3847-BC4B-8830A4D56B92}" destId="{4A5F4CBE-F229-E74D-B693-37C74CEE3D85}" srcOrd="0" destOrd="0" presId="urn:microsoft.com/office/officeart/2005/8/layout/hProcess6"/>
    <dgm:cxn modelId="{4D7A8D5E-5432-2B43-BFD4-5825AF228387}" type="presParOf" srcId="{4A5F4CBE-F229-E74D-B693-37C74CEE3D85}" destId="{AB6D473A-0524-8B4B-B1F9-66AAEB2247C3}" srcOrd="0" destOrd="0" presId="urn:microsoft.com/office/officeart/2005/8/layout/hProcess6"/>
    <dgm:cxn modelId="{159F5B2F-B9D0-AC40-8C0F-8F3C97A8E116}" type="presParOf" srcId="{AB6D473A-0524-8B4B-B1F9-66AAEB2247C3}" destId="{4BF823EA-E39A-284C-BD3F-F83DE8615529}" srcOrd="0" destOrd="0" presId="urn:microsoft.com/office/officeart/2005/8/layout/hProcess6"/>
    <dgm:cxn modelId="{ACECBE0A-B7BA-A84B-8451-C250531DBE84}" type="presParOf" srcId="{AB6D473A-0524-8B4B-B1F9-66AAEB2247C3}" destId="{039D43B7-A977-0F42-8EDF-6F46796466FD}" srcOrd="1" destOrd="0" presId="urn:microsoft.com/office/officeart/2005/8/layout/hProcess6"/>
    <dgm:cxn modelId="{598B7737-A2E4-A744-8583-9168940F4911}" type="presParOf" srcId="{AB6D473A-0524-8B4B-B1F9-66AAEB2247C3}" destId="{92F48A61-1B91-2A4D-A456-8B5A1994932E}" srcOrd="2" destOrd="0" presId="urn:microsoft.com/office/officeart/2005/8/layout/hProcess6"/>
    <dgm:cxn modelId="{8A6486CA-A246-724F-B067-689D4A4DD68B}" type="presParOf" srcId="{AB6D473A-0524-8B4B-B1F9-66AAEB2247C3}" destId="{6FAE49E2-5936-674C-95BA-A99565BC9E63}" srcOrd="3" destOrd="0" presId="urn:microsoft.com/office/officeart/2005/8/layout/hProcess6"/>
    <dgm:cxn modelId="{21F3929A-EB00-864C-9632-794D81A293A4}" type="presParOf" srcId="{4A5F4CBE-F229-E74D-B693-37C74CEE3D85}" destId="{5C937849-AA28-F34D-85AE-3B0A8357F877}" srcOrd="1" destOrd="0" presId="urn:microsoft.com/office/officeart/2005/8/layout/hProcess6"/>
    <dgm:cxn modelId="{525E369A-D014-0E4E-90F0-9061ECDB1223}" type="presParOf" srcId="{4A5F4CBE-F229-E74D-B693-37C74CEE3D85}" destId="{4C662534-586B-8741-879E-780AE16ACA8C}" srcOrd="2" destOrd="0" presId="urn:microsoft.com/office/officeart/2005/8/layout/hProcess6"/>
    <dgm:cxn modelId="{D8810CF6-0D30-A541-90ED-5061E6528351}" type="presParOf" srcId="{4C662534-586B-8741-879E-780AE16ACA8C}" destId="{5EC28259-454C-2842-A5E3-38D8855B2D08}" srcOrd="0" destOrd="0" presId="urn:microsoft.com/office/officeart/2005/8/layout/hProcess6"/>
    <dgm:cxn modelId="{9757F1CD-076F-A94D-9A82-C36A4112208C}" type="presParOf" srcId="{4C662534-586B-8741-879E-780AE16ACA8C}" destId="{15C17880-C8CB-594E-ACDD-3AEC5946A995}" srcOrd="1" destOrd="0" presId="urn:microsoft.com/office/officeart/2005/8/layout/hProcess6"/>
    <dgm:cxn modelId="{F9E8A4D8-B65E-284F-A504-504515A66C4A}" type="presParOf" srcId="{4C662534-586B-8741-879E-780AE16ACA8C}" destId="{18427DDA-0231-8A4D-A5FE-395884B8A395}" srcOrd="2" destOrd="0" presId="urn:microsoft.com/office/officeart/2005/8/layout/hProcess6"/>
    <dgm:cxn modelId="{AAF64A18-319B-3243-9595-61916845BB18}" type="presParOf" srcId="{4C662534-586B-8741-879E-780AE16ACA8C}" destId="{D2F8F4B5-FF11-BD4F-B630-01E7508DA6FE}" srcOrd="3" destOrd="0" presId="urn:microsoft.com/office/officeart/2005/8/layout/hProcess6"/>
    <dgm:cxn modelId="{7022CA8E-5E29-6C4D-8F02-DE505E43D0DB}" type="presParOf" srcId="{4A5F4CBE-F229-E74D-B693-37C74CEE3D85}" destId="{7CA4899C-6B3C-9A4F-969A-6A9645A34C76}" srcOrd="3" destOrd="0" presId="urn:microsoft.com/office/officeart/2005/8/layout/hProcess6"/>
    <dgm:cxn modelId="{7A530CB0-3762-2D46-8D4A-E660FBEEB5D2}" type="presParOf" srcId="{4A5F4CBE-F229-E74D-B693-37C74CEE3D85}" destId="{9A316EEF-36A2-4A4B-BDCB-6C30FA101602}" srcOrd="4" destOrd="0" presId="urn:microsoft.com/office/officeart/2005/8/layout/hProcess6"/>
    <dgm:cxn modelId="{4CFAA5A0-8259-CF48-9917-42F57AF3705D}" type="presParOf" srcId="{9A316EEF-36A2-4A4B-BDCB-6C30FA101602}" destId="{C7A98208-C785-C64D-98D7-4709B5029BB9}" srcOrd="0" destOrd="0" presId="urn:microsoft.com/office/officeart/2005/8/layout/hProcess6"/>
    <dgm:cxn modelId="{0FD62CE2-033A-6A46-97ED-12BD56FEEEDD}" type="presParOf" srcId="{9A316EEF-36A2-4A4B-BDCB-6C30FA101602}" destId="{819FA896-62D1-BF40-A720-28D66FCC157D}" srcOrd="1" destOrd="0" presId="urn:microsoft.com/office/officeart/2005/8/layout/hProcess6"/>
    <dgm:cxn modelId="{09556F9F-D123-4649-8AE4-CE4ECCC65F65}" type="presParOf" srcId="{9A316EEF-36A2-4A4B-BDCB-6C30FA101602}" destId="{14327A81-B18C-8448-BEB0-80FB356A5C61}" srcOrd="2" destOrd="0" presId="urn:microsoft.com/office/officeart/2005/8/layout/hProcess6"/>
    <dgm:cxn modelId="{DF2F0ABE-551A-9A4A-AA7C-56FE0EE12D9D}" type="presParOf" srcId="{9A316EEF-36A2-4A4B-BDCB-6C30FA101602}" destId="{13147DE4-5E06-CE47-AB89-8E7E62A3E119}" srcOrd="3" destOrd="0" presId="urn:microsoft.com/office/officeart/2005/8/layout/hProcess6"/>
    <dgm:cxn modelId="{541A6410-90A3-8A48-90DF-8DA9FA72FEAD}" type="presParOf" srcId="{4A5F4CBE-F229-E74D-B693-37C74CEE3D85}" destId="{EAB4A02B-67F2-9448-A683-08567641A93C}" srcOrd="5" destOrd="0" presId="urn:microsoft.com/office/officeart/2005/8/layout/hProcess6"/>
    <dgm:cxn modelId="{83AEE939-3C74-B346-A6B7-828AEECDE45F}" type="presParOf" srcId="{4A5F4CBE-F229-E74D-B693-37C74CEE3D85}" destId="{7374F05A-E31E-EA42-ABB5-176D3A2331C7}" srcOrd="6" destOrd="0" presId="urn:microsoft.com/office/officeart/2005/8/layout/hProcess6"/>
    <dgm:cxn modelId="{3944850A-28A7-0942-B316-9412F80F7716}" type="presParOf" srcId="{7374F05A-E31E-EA42-ABB5-176D3A2331C7}" destId="{E3EB79F7-1569-3E40-B60B-2C7EDDC26F6B}" srcOrd="0" destOrd="0" presId="urn:microsoft.com/office/officeart/2005/8/layout/hProcess6"/>
    <dgm:cxn modelId="{2B605184-54A4-1C41-BA2C-DD74F5C20037}" type="presParOf" srcId="{7374F05A-E31E-EA42-ABB5-176D3A2331C7}" destId="{3C9DF659-FA47-B74F-A6F0-38965BEA8147}" srcOrd="1" destOrd="0" presId="urn:microsoft.com/office/officeart/2005/8/layout/hProcess6"/>
    <dgm:cxn modelId="{7EC16254-9DB1-ED48-862F-5E25960341B4}" type="presParOf" srcId="{7374F05A-E31E-EA42-ABB5-176D3A2331C7}" destId="{0A21A02F-361E-1E4A-A043-BCA81362CEE4}" srcOrd="2" destOrd="0" presId="urn:microsoft.com/office/officeart/2005/8/layout/hProcess6"/>
    <dgm:cxn modelId="{7E8117D3-C063-9A49-A66D-CE855AEDA787}" type="presParOf" srcId="{7374F05A-E31E-EA42-ABB5-176D3A2331C7}" destId="{F51F8983-5941-2C4E-B9B5-EE28EC8118E2}" srcOrd="3" destOrd="0" presId="urn:microsoft.com/office/officeart/2005/8/layout/hProcess6"/>
    <dgm:cxn modelId="{70B8A559-998A-E14C-BDDA-413E68485971}" type="presParOf" srcId="{4A5F4CBE-F229-E74D-B693-37C74CEE3D85}" destId="{58B4C43C-D9CB-F94A-B8AF-8B3606D4299D}" srcOrd="7" destOrd="0" presId="urn:microsoft.com/office/officeart/2005/8/layout/hProcess6"/>
    <dgm:cxn modelId="{AF4F49B9-E5BD-F747-B0E6-C0F6153D5B8A}" type="presParOf" srcId="{4A5F4CBE-F229-E74D-B693-37C74CEE3D85}" destId="{011B947F-66E1-3647-9529-BF4DF8417FC3}" srcOrd="8" destOrd="0" presId="urn:microsoft.com/office/officeart/2005/8/layout/hProcess6"/>
    <dgm:cxn modelId="{E8784BC7-2302-714A-B8A1-D04164D907F4}" type="presParOf" srcId="{011B947F-66E1-3647-9529-BF4DF8417FC3}" destId="{F8DA4D64-90D5-1748-8BC1-4DD28D043438}" srcOrd="0" destOrd="0" presId="urn:microsoft.com/office/officeart/2005/8/layout/hProcess6"/>
    <dgm:cxn modelId="{821ECA9E-24CC-FC44-AD63-1652CB41B82F}" type="presParOf" srcId="{011B947F-66E1-3647-9529-BF4DF8417FC3}" destId="{C558B7DB-414C-3C4E-AF01-9C8BBA0850D0}" srcOrd="1" destOrd="0" presId="urn:microsoft.com/office/officeart/2005/8/layout/hProcess6"/>
    <dgm:cxn modelId="{2BE1EA68-6D85-E346-82A6-7218C7F3C040}" type="presParOf" srcId="{011B947F-66E1-3647-9529-BF4DF8417FC3}" destId="{4E7CFC2E-9ABB-2948-8ACC-54E5F85CFFEB}" srcOrd="2" destOrd="0" presId="urn:microsoft.com/office/officeart/2005/8/layout/hProcess6"/>
    <dgm:cxn modelId="{368AECDF-0990-E84B-B2D0-6FFB47AA5956}" type="presParOf" srcId="{011B947F-66E1-3647-9529-BF4DF8417FC3}" destId="{BBF5524C-9A56-3F4A-A8BF-AB0999065880}"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8F32D16-C28C-7E4A-A789-6FAB157997E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64EBABED-74C9-CC48-A12A-5CB9B27DF6B6}">
      <dgm:prSet phldrT="[Text]"/>
      <dgm:spPr>
        <a:solidFill>
          <a:schemeClr val="accent3">
            <a:lumMod val="75000"/>
          </a:schemeClr>
        </a:solidFill>
      </dgm:spPr>
      <dgm:t>
        <a:bodyPr/>
        <a:lstStyle/>
        <a:p>
          <a:r>
            <a:rPr lang="en-US" dirty="0"/>
            <a:t>Resume Key Words</a:t>
          </a:r>
        </a:p>
      </dgm:t>
    </dgm:pt>
    <dgm:pt modelId="{AA8197D6-AF1B-224D-92EA-60DE7246FE42}" type="parTrans" cxnId="{9B37277D-13B8-3E48-8DCA-A34BA2B222AB}">
      <dgm:prSet/>
      <dgm:spPr/>
      <dgm:t>
        <a:bodyPr/>
        <a:lstStyle/>
        <a:p>
          <a:endParaRPr lang="en-US"/>
        </a:p>
      </dgm:t>
    </dgm:pt>
    <dgm:pt modelId="{F104A843-7B9F-D54B-9A7C-0871B4E8F08E}" type="sibTrans" cxnId="{9B37277D-13B8-3E48-8DCA-A34BA2B222AB}">
      <dgm:prSet/>
      <dgm:spPr/>
      <dgm:t>
        <a:bodyPr/>
        <a:lstStyle/>
        <a:p>
          <a:endParaRPr lang="en-US"/>
        </a:p>
      </dgm:t>
    </dgm:pt>
    <dgm:pt modelId="{AF5C3BD7-7DA2-6B47-9B8C-BB40E566E287}">
      <dgm:prSet phldrT="[Text]"/>
      <dgm:spPr>
        <a:solidFill>
          <a:schemeClr val="accent3">
            <a:lumMod val="75000"/>
          </a:schemeClr>
        </a:solidFill>
      </dgm:spPr>
      <dgm:t>
        <a:bodyPr/>
        <a:lstStyle/>
        <a:p>
          <a:r>
            <a:rPr lang="en-US" dirty="0"/>
            <a:t>Read &amp; Rate </a:t>
          </a:r>
        </a:p>
      </dgm:t>
    </dgm:pt>
    <dgm:pt modelId="{73DABADC-81F8-474E-9828-A217D4ED5B0E}" type="parTrans" cxnId="{23A558CB-49CB-2D4A-A3D1-839EA0AD201D}">
      <dgm:prSet/>
      <dgm:spPr/>
      <dgm:t>
        <a:bodyPr/>
        <a:lstStyle/>
        <a:p>
          <a:endParaRPr lang="en-US"/>
        </a:p>
      </dgm:t>
    </dgm:pt>
    <dgm:pt modelId="{47E6EBE3-5633-484C-8C8C-763C1E647E27}" type="sibTrans" cxnId="{23A558CB-49CB-2D4A-A3D1-839EA0AD201D}">
      <dgm:prSet/>
      <dgm:spPr/>
      <dgm:t>
        <a:bodyPr/>
        <a:lstStyle/>
        <a:p>
          <a:endParaRPr lang="en-US"/>
        </a:p>
      </dgm:t>
    </dgm:pt>
    <dgm:pt modelId="{2AC1B13A-81DD-324C-93B3-C50E39F5F950}">
      <dgm:prSet phldrT="[Text]"/>
      <dgm:spPr>
        <a:solidFill>
          <a:schemeClr val="accent3">
            <a:lumMod val="75000"/>
          </a:schemeClr>
        </a:solidFill>
      </dgm:spPr>
      <dgm:t>
        <a:bodyPr/>
        <a:lstStyle/>
        <a:p>
          <a:r>
            <a:rPr lang="en-US" dirty="0"/>
            <a:t>Assessment Questionnaire and/or Hiring Assessments</a:t>
          </a:r>
        </a:p>
      </dgm:t>
    </dgm:pt>
    <dgm:pt modelId="{292380A4-5E01-C04E-A9A5-49BCF44A7E78}" type="parTrans" cxnId="{42BE8953-D941-E443-9A90-D47ACA479E98}">
      <dgm:prSet/>
      <dgm:spPr/>
      <dgm:t>
        <a:bodyPr/>
        <a:lstStyle/>
        <a:p>
          <a:endParaRPr lang="en-US"/>
        </a:p>
      </dgm:t>
    </dgm:pt>
    <dgm:pt modelId="{A03835CA-5327-9748-8CD0-56582CF03769}" type="sibTrans" cxnId="{42BE8953-D941-E443-9A90-D47ACA479E98}">
      <dgm:prSet/>
      <dgm:spPr/>
      <dgm:t>
        <a:bodyPr/>
        <a:lstStyle/>
        <a:p>
          <a:endParaRPr lang="en-US"/>
        </a:p>
      </dgm:t>
    </dgm:pt>
    <dgm:pt modelId="{4438BBD9-184B-314F-A00C-3BC4A6712067}" type="pres">
      <dgm:prSet presAssocID="{E8F32D16-C28C-7E4A-A789-6FAB157997E4}" presName="linear" presStyleCnt="0">
        <dgm:presLayoutVars>
          <dgm:dir/>
          <dgm:animLvl val="lvl"/>
          <dgm:resizeHandles val="exact"/>
        </dgm:presLayoutVars>
      </dgm:prSet>
      <dgm:spPr/>
    </dgm:pt>
    <dgm:pt modelId="{87BE00C2-B191-2F4F-B43B-0BECDA568C14}" type="pres">
      <dgm:prSet presAssocID="{64EBABED-74C9-CC48-A12A-5CB9B27DF6B6}" presName="parentLin" presStyleCnt="0"/>
      <dgm:spPr/>
    </dgm:pt>
    <dgm:pt modelId="{863660DC-92BE-6047-B08C-6E1F7CEB724A}" type="pres">
      <dgm:prSet presAssocID="{64EBABED-74C9-CC48-A12A-5CB9B27DF6B6}" presName="parentLeftMargin" presStyleLbl="node1" presStyleIdx="0" presStyleCnt="3"/>
      <dgm:spPr/>
    </dgm:pt>
    <dgm:pt modelId="{63F7D74B-8E08-2448-BCE3-7D4EC01A8CC4}" type="pres">
      <dgm:prSet presAssocID="{64EBABED-74C9-CC48-A12A-5CB9B27DF6B6}" presName="parentText" presStyleLbl="node1" presStyleIdx="0" presStyleCnt="3" custScaleX="123328">
        <dgm:presLayoutVars>
          <dgm:chMax val="0"/>
          <dgm:bulletEnabled val="1"/>
        </dgm:presLayoutVars>
      </dgm:prSet>
      <dgm:spPr/>
    </dgm:pt>
    <dgm:pt modelId="{11B5B05A-7CB8-FB4C-B856-494FF9D73970}" type="pres">
      <dgm:prSet presAssocID="{64EBABED-74C9-CC48-A12A-5CB9B27DF6B6}" presName="negativeSpace" presStyleCnt="0"/>
      <dgm:spPr/>
    </dgm:pt>
    <dgm:pt modelId="{A68D2ADF-A026-5547-828C-3C0E0CC43005}" type="pres">
      <dgm:prSet presAssocID="{64EBABED-74C9-CC48-A12A-5CB9B27DF6B6}" presName="childText" presStyleLbl="conFgAcc1" presStyleIdx="0" presStyleCnt="3">
        <dgm:presLayoutVars>
          <dgm:bulletEnabled val="1"/>
        </dgm:presLayoutVars>
      </dgm:prSet>
      <dgm:spPr>
        <a:ln>
          <a:solidFill>
            <a:schemeClr val="accent3">
              <a:lumMod val="50000"/>
            </a:schemeClr>
          </a:solidFill>
        </a:ln>
      </dgm:spPr>
    </dgm:pt>
    <dgm:pt modelId="{4D77B08A-9E86-6E40-BFBA-48AEFB2F4B37}" type="pres">
      <dgm:prSet presAssocID="{F104A843-7B9F-D54B-9A7C-0871B4E8F08E}" presName="spaceBetweenRectangles" presStyleCnt="0"/>
      <dgm:spPr/>
    </dgm:pt>
    <dgm:pt modelId="{5536C289-4738-0E45-9F41-1DAB3415B17D}" type="pres">
      <dgm:prSet presAssocID="{2AC1B13A-81DD-324C-93B3-C50E39F5F950}" presName="parentLin" presStyleCnt="0"/>
      <dgm:spPr/>
    </dgm:pt>
    <dgm:pt modelId="{860432E2-D63F-A441-84D0-98066C4E013E}" type="pres">
      <dgm:prSet presAssocID="{2AC1B13A-81DD-324C-93B3-C50E39F5F950}" presName="parentLeftMargin" presStyleLbl="node1" presStyleIdx="0" presStyleCnt="3"/>
      <dgm:spPr/>
    </dgm:pt>
    <dgm:pt modelId="{AF684858-9400-B64D-B2A0-BAF860692B5F}" type="pres">
      <dgm:prSet presAssocID="{2AC1B13A-81DD-324C-93B3-C50E39F5F950}" presName="parentText" presStyleLbl="node1" presStyleIdx="1" presStyleCnt="3" custLinFactX="890" custLinFactNeighborX="100000" custLinFactNeighborY="6644">
        <dgm:presLayoutVars>
          <dgm:chMax val="0"/>
          <dgm:bulletEnabled val="1"/>
        </dgm:presLayoutVars>
      </dgm:prSet>
      <dgm:spPr/>
    </dgm:pt>
    <dgm:pt modelId="{DA471890-117D-B341-AE43-C2E7936C65B4}" type="pres">
      <dgm:prSet presAssocID="{2AC1B13A-81DD-324C-93B3-C50E39F5F950}" presName="negativeSpace" presStyleCnt="0"/>
      <dgm:spPr/>
    </dgm:pt>
    <dgm:pt modelId="{5BF2EEC5-C54D-5F47-B45F-4F10EEC2C77D}" type="pres">
      <dgm:prSet presAssocID="{2AC1B13A-81DD-324C-93B3-C50E39F5F950}" presName="childText" presStyleLbl="conFgAcc1" presStyleIdx="1" presStyleCnt="3" custLinFactNeighborX="-4377" custLinFactNeighborY="-10998">
        <dgm:presLayoutVars>
          <dgm:bulletEnabled val="1"/>
        </dgm:presLayoutVars>
      </dgm:prSet>
      <dgm:spPr/>
    </dgm:pt>
    <dgm:pt modelId="{B8F73FD0-4DC3-F14F-A323-9223C246DFC0}" type="pres">
      <dgm:prSet presAssocID="{A03835CA-5327-9748-8CD0-56582CF03769}" presName="spaceBetweenRectangles" presStyleCnt="0"/>
      <dgm:spPr/>
    </dgm:pt>
    <dgm:pt modelId="{222002E8-3AE2-2444-87CC-F83AD44E8117}" type="pres">
      <dgm:prSet presAssocID="{AF5C3BD7-7DA2-6B47-9B8C-BB40E566E287}" presName="parentLin" presStyleCnt="0"/>
      <dgm:spPr/>
    </dgm:pt>
    <dgm:pt modelId="{6F4E3642-D888-4343-B969-9B0BFB0FE0D5}" type="pres">
      <dgm:prSet presAssocID="{AF5C3BD7-7DA2-6B47-9B8C-BB40E566E287}" presName="parentLeftMargin" presStyleLbl="node1" presStyleIdx="1" presStyleCnt="3"/>
      <dgm:spPr/>
    </dgm:pt>
    <dgm:pt modelId="{BC0D182E-6DA9-D34F-AB91-F10062AC5C82}" type="pres">
      <dgm:prSet presAssocID="{AF5C3BD7-7DA2-6B47-9B8C-BB40E566E287}" presName="parentText" presStyleLbl="node1" presStyleIdx="2" presStyleCnt="3" custScaleX="122613">
        <dgm:presLayoutVars>
          <dgm:chMax val="0"/>
          <dgm:bulletEnabled val="1"/>
        </dgm:presLayoutVars>
      </dgm:prSet>
      <dgm:spPr/>
    </dgm:pt>
    <dgm:pt modelId="{DB0CC709-365A-B54B-981C-31FD76E8DE94}" type="pres">
      <dgm:prSet presAssocID="{AF5C3BD7-7DA2-6B47-9B8C-BB40E566E287}" presName="negativeSpace" presStyleCnt="0"/>
      <dgm:spPr/>
    </dgm:pt>
    <dgm:pt modelId="{178D9F4E-BDAE-1641-9D5B-148C349D4D39}" type="pres">
      <dgm:prSet presAssocID="{AF5C3BD7-7DA2-6B47-9B8C-BB40E566E287}" presName="childText" presStyleLbl="conFgAcc1" presStyleIdx="2" presStyleCnt="3">
        <dgm:presLayoutVars>
          <dgm:bulletEnabled val="1"/>
        </dgm:presLayoutVars>
      </dgm:prSet>
      <dgm:spPr/>
    </dgm:pt>
  </dgm:ptLst>
  <dgm:cxnLst>
    <dgm:cxn modelId="{92F84F01-915A-DE48-B537-1C57B5CFFBBC}" type="presOf" srcId="{E8F32D16-C28C-7E4A-A789-6FAB157997E4}" destId="{4438BBD9-184B-314F-A00C-3BC4A6712067}" srcOrd="0" destOrd="0" presId="urn:microsoft.com/office/officeart/2005/8/layout/list1"/>
    <dgm:cxn modelId="{C2E06A20-87D4-B84D-97BE-49BD0B519B65}" type="presOf" srcId="{64EBABED-74C9-CC48-A12A-5CB9B27DF6B6}" destId="{63F7D74B-8E08-2448-BCE3-7D4EC01A8CC4}" srcOrd="1" destOrd="0" presId="urn:microsoft.com/office/officeart/2005/8/layout/list1"/>
    <dgm:cxn modelId="{03668524-0F80-C444-8AC8-8F4F98DE7384}" type="presOf" srcId="{64EBABED-74C9-CC48-A12A-5CB9B27DF6B6}" destId="{863660DC-92BE-6047-B08C-6E1F7CEB724A}" srcOrd="0" destOrd="0" presId="urn:microsoft.com/office/officeart/2005/8/layout/list1"/>
    <dgm:cxn modelId="{E25BBC4C-13E0-1441-9A33-7FBED7E381C9}" type="presOf" srcId="{2AC1B13A-81DD-324C-93B3-C50E39F5F950}" destId="{AF684858-9400-B64D-B2A0-BAF860692B5F}" srcOrd="1" destOrd="0" presId="urn:microsoft.com/office/officeart/2005/8/layout/list1"/>
    <dgm:cxn modelId="{42BE8953-D941-E443-9A90-D47ACA479E98}" srcId="{E8F32D16-C28C-7E4A-A789-6FAB157997E4}" destId="{2AC1B13A-81DD-324C-93B3-C50E39F5F950}" srcOrd="1" destOrd="0" parTransId="{292380A4-5E01-C04E-A9A5-49BCF44A7E78}" sibTransId="{A03835CA-5327-9748-8CD0-56582CF03769}"/>
    <dgm:cxn modelId="{06AFCC77-BEE9-DE4C-B0F4-B9F7E6526AF7}" type="presOf" srcId="{2AC1B13A-81DD-324C-93B3-C50E39F5F950}" destId="{860432E2-D63F-A441-84D0-98066C4E013E}" srcOrd="0" destOrd="0" presId="urn:microsoft.com/office/officeart/2005/8/layout/list1"/>
    <dgm:cxn modelId="{9B37277D-13B8-3E48-8DCA-A34BA2B222AB}" srcId="{E8F32D16-C28C-7E4A-A789-6FAB157997E4}" destId="{64EBABED-74C9-CC48-A12A-5CB9B27DF6B6}" srcOrd="0" destOrd="0" parTransId="{AA8197D6-AF1B-224D-92EA-60DE7246FE42}" sibTransId="{F104A843-7B9F-D54B-9A7C-0871B4E8F08E}"/>
    <dgm:cxn modelId="{F3109A81-BD05-474F-8258-01B5B4AB9D82}" type="presOf" srcId="{AF5C3BD7-7DA2-6B47-9B8C-BB40E566E287}" destId="{6F4E3642-D888-4343-B969-9B0BFB0FE0D5}" srcOrd="0" destOrd="0" presId="urn:microsoft.com/office/officeart/2005/8/layout/list1"/>
    <dgm:cxn modelId="{E5B43AB2-137C-CD49-8717-5B4649D3B86F}" type="presOf" srcId="{AF5C3BD7-7DA2-6B47-9B8C-BB40E566E287}" destId="{BC0D182E-6DA9-D34F-AB91-F10062AC5C82}" srcOrd="1" destOrd="0" presId="urn:microsoft.com/office/officeart/2005/8/layout/list1"/>
    <dgm:cxn modelId="{23A558CB-49CB-2D4A-A3D1-839EA0AD201D}" srcId="{E8F32D16-C28C-7E4A-A789-6FAB157997E4}" destId="{AF5C3BD7-7DA2-6B47-9B8C-BB40E566E287}" srcOrd="2" destOrd="0" parTransId="{73DABADC-81F8-474E-9828-A217D4ED5B0E}" sibTransId="{47E6EBE3-5633-484C-8C8C-763C1E647E27}"/>
    <dgm:cxn modelId="{A1300E1E-D2EF-2D41-A728-A710FCFA1ACC}" type="presParOf" srcId="{4438BBD9-184B-314F-A00C-3BC4A6712067}" destId="{87BE00C2-B191-2F4F-B43B-0BECDA568C14}" srcOrd="0" destOrd="0" presId="urn:microsoft.com/office/officeart/2005/8/layout/list1"/>
    <dgm:cxn modelId="{411A8A4F-7CC5-F84E-9A77-C64EC84E632C}" type="presParOf" srcId="{87BE00C2-B191-2F4F-B43B-0BECDA568C14}" destId="{863660DC-92BE-6047-B08C-6E1F7CEB724A}" srcOrd="0" destOrd="0" presId="urn:microsoft.com/office/officeart/2005/8/layout/list1"/>
    <dgm:cxn modelId="{9C9792AE-CCD2-5A49-9EBE-2F5CA22BE2DE}" type="presParOf" srcId="{87BE00C2-B191-2F4F-B43B-0BECDA568C14}" destId="{63F7D74B-8E08-2448-BCE3-7D4EC01A8CC4}" srcOrd="1" destOrd="0" presId="urn:microsoft.com/office/officeart/2005/8/layout/list1"/>
    <dgm:cxn modelId="{6D98F676-85C3-DA45-B7BA-948FCFAB26F2}" type="presParOf" srcId="{4438BBD9-184B-314F-A00C-3BC4A6712067}" destId="{11B5B05A-7CB8-FB4C-B856-494FF9D73970}" srcOrd="1" destOrd="0" presId="urn:microsoft.com/office/officeart/2005/8/layout/list1"/>
    <dgm:cxn modelId="{B51E8535-CC82-9641-BCCF-78256BEE47BE}" type="presParOf" srcId="{4438BBD9-184B-314F-A00C-3BC4A6712067}" destId="{A68D2ADF-A026-5547-828C-3C0E0CC43005}" srcOrd="2" destOrd="0" presId="urn:microsoft.com/office/officeart/2005/8/layout/list1"/>
    <dgm:cxn modelId="{6399FF54-7E08-904A-8B25-E82A87F97731}" type="presParOf" srcId="{4438BBD9-184B-314F-A00C-3BC4A6712067}" destId="{4D77B08A-9E86-6E40-BFBA-48AEFB2F4B37}" srcOrd="3" destOrd="0" presId="urn:microsoft.com/office/officeart/2005/8/layout/list1"/>
    <dgm:cxn modelId="{4C999E5C-11A8-1445-916B-6413B771CF01}" type="presParOf" srcId="{4438BBD9-184B-314F-A00C-3BC4A6712067}" destId="{5536C289-4738-0E45-9F41-1DAB3415B17D}" srcOrd="4" destOrd="0" presId="urn:microsoft.com/office/officeart/2005/8/layout/list1"/>
    <dgm:cxn modelId="{56C248BA-11DA-CF4B-BD13-0C610BD9213F}" type="presParOf" srcId="{5536C289-4738-0E45-9F41-1DAB3415B17D}" destId="{860432E2-D63F-A441-84D0-98066C4E013E}" srcOrd="0" destOrd="0" presId="urn:microsoft.com/office/officeart/2005/8/layout/list1"/>
    <dgm:cxn modelId="{21E82289-8D64-A344-93AA-3E8D47F25554}" type="presParOf" srcId="{5536C289-4738-0E45-9F41-1DAB3415B17D}" destId="{AF684858-9400-B64D-B2A0-BAF860692B5F}" srcOrd="1" destOrd="0" presId="urn:microsoft.com/office/officeart/2005/8/layout/list1"/>
    <dgm:cxn modelId="{5883A663-928B-0249-8A82-A2C4400D06FC}" type="presParOf" srcId="{4438BBD9-184B-314F-A00C-3BC4A6712067}" destId="{DA471890-117D-B341-AE43-C2E7936C65B4}" srcOrd="5" destOrd="0" presId="urn:microsoft.com/office/officeart/2005/8/layout/list1"/>
    <dgm:cxn modelId="{CC2BE78A-6EC6-5240-AA27-6505262BBC68}" type="presParOf" srcId="{4438BBD9-184B-314F-A00C-3BC4A6712067}" destId="{5BF2EEC5-C54D-5F47-B45F-4F10EEC2C77D}" srcOrd="6" destOrd="0" presId="urn:microsoft.com/office/officeart/2005/8/layout/list1"/>
    <dgm:cxn modelId="{BE06529F-03A4-064F-BD49-CC0F8E22FD67}" type="presParOf" srcId="{4438BBD9-184B-314F-A00C-3BC4A6712067}" destId="{B8F73FD0-4DC3-F14F-A323-9223C246DFC0}" srcOrd="7" destOrd="0" presId="urn:microsoft.com/office/officeart/2005/8/layout/list1"/>
    <dgm:cxn modelId="{1B683ACC-6C96-B24B-A73B-638B3361A469}" type="presParOf" srcId="{4438BBD9-184B-314F-A00C-3BC4A6712067}" destId="{222002E8-3AE2-2444-87CC-F83AD44E8117}" srcOrd="8" destOrd="0" presId="urn:microsoft.com/office/officeart/2005/8/layout/list1"/>
    <dgm:cxn modelId="{075E71B9-3802-8A44-B15E-363081AEF7D0}" type="presParOf" srcId="{222002E8-3AE2-2444-87CC-F83AD44E8117}" destId="{6F4E3642-D888-4343-B969-9B0BFB0FE0D5}" srcOrd="0" destOrd="0" presId="urn:microsoft.com/office/officeart/2005/8/layout/list1"/>
    <dgm:cxn modelId="{51FED1AE-4825-8242-B54A-B03C89523D29}" type="presParOf" srcId="{222002E8-3AE2-2444-87CC-F83AD44E8117}" destId="{BC0D182E-6DA9-D34F-AB91-F10062AC5C82}" srcOrd="1" destOrd="0" presId="urn:microsoft.com/office/officeart/2005/8/layout/list1"/>
    <dgm:cxn modelId="{49911530-83FA-974D-8FD5-B881FEBDBB4C}" type="presParOf" srcId="{4438BBD9-184B-314F-A00C-3BC4A6712067}" destId="{DB0CC709-365A-B54B-981C-31FD76E8DE94}" srcOrd="9" destOrd="0" presId="urn:microsoft.com/office/officeart/2005/8/layout/list1"/>
    <dgm:cxn modelId="{6191A09A-E796-2C41-BF2F-21E7C12545B8}" type="presParOf" srcId="{4438BBD9-184B-314F-A00C-3BC4A6712067}" destId="{178D9F4E-BDAE-1641-9D5B-148C349D4D39}" srcOrd="10" destOrd="0" presId="urn:microsoft.com/office/officeart/2005/8/layout/list1"/>
  </dgm:cxnLst>
  <dgm:bg>
    <a:solidFill>
      <a:schemeClr val="accent3">
        <a:lumMod val="40000"/>
        <a:lumOff val="60000"/>
      </a:schemeClr>
    </a:solidFill>
  </dgm:bg>
  <dgm:whole>
    <a:ln>
      <a:solidFill>
        <a:schemeClr val="accent3">
          <a:lumMod val="50000"/>
        </a:schemeClr>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F32D16-C28C-7E4A-A789-6FAB157997E4}"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55743C4E-5677-6146-B898-8068E6AD0B92}">
      <dgm:prSet phldrT="[Text]"/>
      <dgm:spPr>
        <a:solidFill>
          <a:schemeClr val="accent4">
            <a:lumMod val="60000"/>
            <a:lumOff val="40000"/>
          </a:schemeClr>
        </a:solidFill>
      </dgm:spPr>
      <dgm:t>
        <a:bodyPr/>
        <a:lstStyle/>
        <a:p>
          <a:r>
            <a:rPr lang="en-US" dirty="0"/>
            <a:t>Best Qualified</a:t>
          </a:r>
        </a:p>
      </dgm:t>
    </dgm:pt>
    <dgm:pt modelId="{7A57CF97-169A-334E-987D-E5F96815944D}" type="parTrans" cxnId="{E8E869E6-7A47-8D4F-AF23-2F0A78E2B04E}">
      <dgm:prSet/>
      <dgm:spPr/>
      <dgm:t>
        <a:bodyPr/>
        <a:lstStyle/>
        <a:p>
          <a:endParaRPr lang="en-US"/>
        </a:p>
      </dgm:t>
    </dgm:pt>
    <dgm:pt modelId="{B6AEED74-A45A-B147-BCB4-4961A1E9B4FE}" type="sibTrans" cxnId="{E8E869E6-7A47-8D4F-AF23-2F0A78E2B04E}">
      <dgm:prSet/>
      <dgm:spPr/>
      <dgm:t>
        <a:bodyPr/>
        <a:lstStyle/>
        <a:p>
          <a:endParaRPr lang="en-US"/>
        </a:p>
      </dgm:t>
    </dgm:pt>
    <dgm:pt modelId="{AF5C3BD7-7DA2-6B47-9B8C-BB40E566E287}">
      <dgm:prSet phldrT="[Text]"/>
      <dgm:spPr>
        <a:solidFill>
          <a:schemeClr val="accent4">
            <a:lumMod val="60000"/>
            <a:lumOff val="40000"/>
          </a:schemeClr>
        </a:solidFill>
      </dgm:spPr>
      <dgm:t>
        <a:bodyPr/>
        <a:lstStyle/>
        <a:p>
          <a:r>
            <a:rPr lang="en-US" dirty="0"/>
            <a:t>Not Qualified</a:t>
          </a:r>
        </a:p>
      </dgm:t>
    </dgm:pt>
    <dgm:pt modelId="{73DABADC-81F8-474E-9828-A217D4ED5B0E}" type="parTrans" cxnId="{23A558CB-49CB-2D4A-A3D1-839EA0AD201D}">
      <dgm:prSet/>
      <dgm:spPr/>
      <dgm:t>
        <a:bodyPr/>
        <a:lstStyle/>
        <a:p>
          <a:endParaRPr lang="en-US"/>
        </a:p>
      </dgm:t>
    </dgm:pt>
    <dgm:pt modelId="{47E6EBE3-5633-484C-8C8C-763C1E647E27}" type="sibTrans" cxnId="{23A558CB-49CB-2D4A-A3D1-839EA0AD201D}">
      <dgm:prSet/>
      <dgm:spPr/>
      <dgm:t>
        <a:bodyPr/>
        <a:lstStyle/>
        <a:p>
          <a:endParaRPr lang="en-US"/>
        </a:p>
      </dgm:t>
    </dgm:pt>
    <dgm:pt modelId="{64EBABED-74C9-CC48-A12A-5CB9B27DF6B6}">
      <dgm:prSet phldrT="[Text]"/>
      <dgm:spPr>
        <a:solidFill>
          <a:schemeClr val="accent4">
            <a:lumMod val="60000"/>
            <a:lumOff val="40000"/>
          </a:schemeClr>
        </a:solidFill>
      </dgm:spPr>
      <dgm:t>
        <a:bodyPr/>
        <a:lstStyle/>
        <a:p>
          <a:r>
            <a:rPr lang="en-US" dirty="0"/>
            <a:t>Minimally Qualified</a:t>
          </a:r>
        </a:p>
      </dgm:t>
    </dgm:pt>
    <dgm:pt modelId="{F104A843-7B9F-D54B-9A7C-0871B4E8F08E}" type="sibTrans" cxnId="{9B37277D-13B8-3E48-8DCA-A34BA2B222AB}">
      <dgm:prSet/>
      <dgm:spPr/>
      <dgm:t>
        <a:bodyPr/>
        <a:lstStyle/>
        <a:p>
          <a:endParaRPr lang="en-US"/>
        </a:p>
      </dgm:t>
    </dgm:pt>
    <dgm:pt modelId="{AA8197D6-AF1B-224D-92EA-60DE7246FE42}" type="parTrans" cxnId="{9B37277D-13B8-3E48-8DCA-A34BA2B222AB}">
      <dgm:prSet/>
      <dgm:spPr/>
      <dgm:t>
        <a:bodyPr/>
        <a:lstStyle/>
        <a:p>
          <a:endParaRPr lang="en-US"/>
        </a:p>
      </dgm:t>
    </dgm:pt>
    <dgm:pt modelId="{4438BBD9-184B-314F-A00C-3BC4A6712067}" type="pres">
      <dgm:prSet presAssocID="{E8F32D16-C28C-7E4A-A789-6FAB157997E4}" presName="linear" presStyleCnt="0">
        <dgm:presLayoutVars>
          <dgm:dir/>
          <dgm:animLvl val="lvl"/>
          <dgm:resizeHandles val="exact"/>
        </dgm:presLayoutVars>
      </dgm:prSet>
      <dgm:spPr/>
    </dgm:pt>
    <dgm:pt modelId="{08AEBBA2-B91F-F248-A9A2-7B13F6DAEFD3}" type="pres">
      <dgm:prSet presAssocID="{55743C4E-5677-6146-B898-8068E6AD0B92}" presName="parentLin" presStyleCnt="0"/>
      <dgm:spPr/>
    </dgm:pt>
    <dgm:pt modelId="{8D7029F4-0D85-7440-BF83-E13F3EB82AFC}" type="pres">
      <dgm:prSet presAssocID="{55743C4E-5677-6146-B898-8068E6AD0B92}" presName="parentLeftMargin" presStyleLbl="node1" presStyleIdx="0" presStyleCnt="3"/>
      <dgm:spPr/>
    </dgm:pt>
    <dgm:pt modelId="{7260412B-4817-EF40-9599-4D18CB445B07}" type="pres">
      <dgm:prSet presAssocID="{55743C4E-5677-6146-B898-8068E6AD0B92}" presName="parentText" presStyleLbl="node1" presStyleIdx="0" presStyleCnt="3" custScaleX="123328">
        <dgm:presLayoutVars>
          <dgm:chMax val="0"/>
          <dgm:bulletEnabled val="1"/>
        </dgm:presLayoutVars>
      </dgm:prSet>
      <dgm:spPr/>
    </dgm:pt>
    <dgm:pt modelId="{00C60CBA-25B1-0545-9537-2CBF563F7523}" type="pres">
      <dgm:prSet presAssocID="{55743C4E-5677-6146-B898-8068E6AD0B92}" presName="negativeSpace" presStyleCnt="0"/>
      <dgm:spPr/>
    </dgm:pt>
    <dgm:pt modelId="{5AD0A09A-2F84-B641-9B58-C2924FBA7710}" type="pres">
      <dgm:prSet presAssocID="{55743C4E-5677-6146-B898-8068E6AD0B92}" presName="childText" presStyleLbl="conFgAcc1" presStyleIdx="0" presStyleCnt="3" custLinFactNeighborX="-503">
        <dgm:presLayoutVars>
          <dgm:bulletEnabled val="1"/>
        </dgm:presLayoutVars>
      </dgm:prSet>
      <dgm:spPr/>
    </dgm:pt>
    <dgm:pt modelId="{74F52F53-A775-5F4F-949A-230BD15A5783}" type="pres">
      <dgm:prSet presAssocID="{B6AEED74-A45A-B147-BCB4-4961A1E9B4FE}" presName="spaceBetweenRectangles" presStyleCnt="0"/>
      <dgm:spPr/>
    </dgm:pt>
    <dgm:pt modelId="{87BE00C2-B191-2F4F-B43B-0BECDA568C14}" type="pres">
      <dgm:prSet presAssocID="{64EBABED-74C9-CC48-A12A-5CB9B27DF6B6}" presName="parentLin" presStyleCnt="0"/>
      <dgm:spPr/>
    </dgm:pt>
    <dgm:pt modelId="{863660DC-92BE-6047-B08C-6E1F7CEB724A}" type="pres">
      <dgm:prSet presAssocID="{64EBABED-74C9-CC48-A12A-5CB9B27DF6B6}" presName="parentLeftMargin" presStyleLbl="node1" presStyleIdx="0" presStyleCnt="3"/>
      <dgm:spPr/>
    </dgm:pt>
    <dgm:pt modelId="{63F7D74B-8E08-2448-BCE3-7D4EC01A8CC4}" type="pres">
      <dgm:prSet presAssocID="{64EBABED-74C9-CC48-A12A-5CB9B27DF6B6}" presName="parentText" presStyleLbl="node1" presStyleIdx="1" presStyleCnt="3" custScaleX="123328">
        <dgm:presLayoutVars>
          <dgm:chMax val="0"/>
          <dgm:bulletEnabled val="1"/>
        </dgm:presLayoutVars>
      </dgm:prSet>
      <dgm:spPr/>
    </dgm:pt>
    <dgm:pt modelId="{11B5B05A-7CB8-FB4C-B856-494FF9D73970}" type="pres">
      <dgm:prSet presAssocID="{64EBABED-74C9-CC48-A12A-5CB9B27DF6B6}" presName="negativeSpace" presStyleCnt="0"/>
      <dgm:spPr/>
    </dgm:pt>
    <dgm:pt modelId="{A68D2ADF-A026-5547-828C-3C0E0CC43005}" type="pres">
      <dgm:prSet presAssocID="{64EBABED-74C9-CC48-A12A-5CB9B27DF6B6}" presName="childText" presStyleLbl="conFgAcc1" presStyleIdx="1" presStyleCnt="3">
        <dgm:presLayoutVars>
          <dgm:bulletEnabled val="1"/>
        </dgm:presLayoutVars>
      </dgm:prSet>
      <dgm:spPr>
        <a:ln>
          <a:solidFill>
            <a:schemeClr val="accent3">
              <a:lumMod val="50000"/>
            </a:schemeClr>
          </a:solidFill>
        </a:ln>
      </dgm:spPr>
    </dgm:pt>
    <dgm:pt modelId="{4D77B08A-9E86-6E40-BFBA-48AEFB2F4B37}" type="pres">
      <dgm:prSet presAssocID="{F104A843-7B9F-D54B-9A7C-0871B4E8F08E}" presName="spaceBetweenRectangles" presStyleCnt="0"/>
      <dgm:spPr/>
    </dgm:pt>
    <dgm:pt modelId="{222002E8-3AE2-2444-87CC-F83AD44E8117}" type="pres">
      <dgm:prSet presAssocID="{AF5C3BD7-7DA2-6B47-9B8C-BB40E566E287}" presName="parentLin" presStyleCnt="0"/>
      <dgm:spPr/>
    </dgm:pt>
    <dgm:pt modelId="{6F4E3642-D888-4343-B969-9B0BFB0FE0D5}" type="pres">
      <dgm:prSet presAssocID="{AF5C3BD7-7DA2-6B47-9B8C-BB40E566E287}" presName="parentLeftMargin" presStyleLbl="node1" presStyleIdx="1" presStyleCnt="3"/>
      <dgm:spPr/>
    </dgm:pt>
    <dgm:pt modelId="{BC0D182E-6DA9-D34F-AB91-F10062AC5C82}" type="pres">
      <dgm:prSet presAssocID="{AF5C3BD7-7DA2-6B47-9B8C-BB40E566E287}" presName="parentText" presStyleLbl="node1" presStyleIdx="2" presStyleCnt="3" custScaleX="122613">
        <dgm:presLayoutVars>
          <dgm:chMax val="0"/>
          <dgm:bulletEnabled val="1"/>
        </dgm:presLayoutVars>
      </dgm:prSet>
      <dgm:spPr/>
    </dgm:pt>
    <dgm:pt modelId="{DB0CC709-365A-B54B-981C-31FD76E8DE94}" type="pres">
      <dgm:prSet presAssocID="{AF5C3BD7-7DA2-6B47-9B8C-BB40E566E287}" presName="negativeSpace" presStyleCnt="0"/>
      <dgm:spPr/>
    </dgm:pt>
    <dgm:pt modelId="{178D9F4E-BDAE-1641-9D5B-148C349D4D39}" type="pres">
      <dgm:prSet presAssocID="{AF5C3BD7-7DA2-6B47-9B8C-BB40E566E287}" presName="childText" presStyleLbl="conFgAcc1" presStyleIdx="2" presStyleCnt="3">
        <dgm:presLayoutVars>
          <dgm:bulletEnabled val="1"/>
        </dgm:presLayoutVars>
      </dgm:prSet>
      <dgm:spPr/>
    </dgm:pt>
  </dgm:ptLst>
  <dgm:cxnLst>
    <dgm:cxn modelId="{92F84F01-915A-DE48-B537-1C57B5CFFBBC}" type="presOf" srcId="{E8F32D16-C28C-7E4A-A789-6FAB157997E4}" destId="{4438BBD9-184B-314F-A00C-3BC4A6712067}" srcOrd="0" destOrd="0" presId="urn:microsoft.com/office/officeart/2005/8/layout/list1"/>
    <dgm:cxn modelId="{C2E06A20-87D4-B84D-97BE-49BD0B519B65}" type="presOf" srcId="{64EBABED-74C9-CC48-A12A-5CB9B27DF6B6}" destId="{63F7D74B-8E08-2448-BCE3-7D4EC01A8CC4}" srcOrd="1" destOrd="0" presId="urn:microsoft.com/office/officeart/2005/8/layout/list1"/>
    <dgm:cxn modelId="{03668524-0F80-C444-8AC8-8F4F98DE7384}" type="presOf" srcId="{64EBABED-74C9-CC48-A12A-5CB9B27DF6B6}" destId="{863660DC-92BE-6047-B08C-6E1F7CEB724A}" srcOrd="0" destOrd="0" presId="urn:microsoft.com/office/officeart/2005/8/layout/list1"/>
    <dgm:cxn modelId="{9B37277D-13B8-3E48-8DCA-A34BA2B222AB}" srcId="{E8F32D16-C28C-7E4A-A789-6FAB157997E4}" destId="{64EBABED-74C9-CC48-A12A-5CB9B27DF6B6}" srcOrd="1" destOrd="0" parTransId="{AA8197D6-AF1B-224D-92EA-60DE7246FE42}" sibTransId="{F104A843-7B9F-D54B-9A7C-0871B4E8F08E}"/>
    <dgm:cxn modelId="{F3109A81-BD05-474F-8258-01B5B4AB9D82}" type="presOf" srcId="{AF5C3BD7-7DA2-6B47-9B8C-BB40E566E287}" destId="{6F4E3642-D888-4343-B969-9B0BFB0FE0D5}" srcOrd="0" destOrd="0" presId="urn:microsoft.com/office/officeart/2005/8/layout/list1"/>
    <dgm:cxn modelId="{E5B43AB2-137C-CD49-8717-5B4649D3B86F}" type="presOf" srcId="{AF5C3BD7-7DA2-6B47-9B8C-BB40E566E287}" destId="{BC0D182E-6DA9-D34F-AB91-F10062AC5C82}" srcOrd="1" destOrd="0" presId="urn:microsoft.com/office/officeart/2005/8/layout/list1"/>
    <dgm:cxn modelId="{23A558CB-49CB-2D4A-A3D1-839EA0AD201D}" srcId="{E8F32D16-C28C-7E4A-A789-6FAB157997E4}" destId="{AF5C3BD7-7DA2-6B47-9B8C-BB40E566E287}" srcOrd="2" destOrd="0" parTransId="{73DABADC-81F8-474E-9828-A217D4ED5B0E}" sibTransId="{47E6EBE3-5633-484C-8C8C-763C1E647E27}"/>
    <dgm:cxn modelId="{E8E869E6-7A47-8D4F-AF23-2F0A78E2B04E}" srcId="{E8F32D16-C28C-7E4A-A789-6FAB157997E4}" destId="{55743C4E-5677-6146-B898-8068E6AD0B92}" srcOrd="0" destOrd="0" parTransId="{7A57CF97-169A-334E-987D-E5F96815944D}" sibTransId="{B6AEED74-A45A-B147-BCB4-4961A1E9B4FE}"/>
    <dgm:cxn modelId="{397F74F9-4AF6-DA4F-B647-CE01175006AD}" type="presOf" srcId="{55743C4E-5677-6146-B898-8068E6AD0B92}" destId="{7260412B-4817-EF40-9599-4D18CB445B07}" srcOrd="1" destOrd="0" presId="urn:microsoft.com/office/officeart/2005/8/layout/list1"/>
    <dgm:cxn modelId="{7BA648FA-D940-F548-B366-3C4F10DEF00A}" type="presOf" srcId="{55743C4E-5677-6146-B898-8068E6AD0B92}" destId="{8D7029F4-0D85-7440-BF83-E13F3EB82AFC}" srcOrd="0" destOrd="0" presId="urn:microsoft.com/office/officeart/2005/8/layout/list1"/>
    <dgm:cxn modelId="{BCA4D6C9-63B4-1B42-B032-C4C788578063}" type="presParOf" srcId="{4438BBD9-184B-314F-A00C-3BC4A6712067}" destId="{08AEBBA2-B91F-F248-A9A2-7B13F6DAEFD3}" srcOrd="0" destOrd="0" presId="urn:microsoft.com/office/officeart/2005/8/layout/list1"/>
    <dgm:cxn modelId="{B21D13D4-96F9-744C-9455-CB77F9B7E530}" type="presParOf" srcId="{08AEBBA2-B91F-F248-A9A2-7B13F6DAEFD3}" destId="{8D7029F4-0D85-7440-BF83-E13F3EB82AFC}" srcOrd="0" destOrd="0" presId="urn:microsoft.com/office/officeart/2005/8/layout/list1"/>
    <dgm:cxn modelId="{6E8D5C8A-4C27-6642-B204-A0315115DB8F}" type="presParOf" srcId="{08AEBBA2-B91F-F248-A9A2-7B13F6DAEFD3}" destId="{7260412B-4817-EF40-9599-4D18CB445B07}" srcOrd="1" destOrd="0" presId="urn:microsoft.com/office/officeart/2005/8/layout/list1"/>
    <dgm:cxn modelId="{C3F78D70-A4F0-AF49-9221-60217C1ABD75}" type="presParOf" srcId="{4438BBD9-184B-314F-A00C-3BC4A6712067}" destId="{00C60CBA-25B1-0545-9537-2CBF563F7523}" srcOrd="1" destOrd="0" presId="urn:microsoft.com/office/officeart/2005/8/layout/list1"/>
    <dgm:cxn modelId="{74E3060C-74DC-3042-BED8-2C0965F725AB}" type="presParOf" srcId="{4438BBD9-184B-314F-A00C-3BC4A6712067}" destId="{5AD0A09A-2F84-B641-9B58-C2924FBA7710}" srcOrd="2" destOrd="0" presId="urn:microsoft.com/office/officeart/2005/8/layout/list1"/>
    <dgm:cxn modelId="{482A0CB2-B132-CE4E-8901-CFEC0D1C132F}" type="presParOf" srcId="{4438BBD9-184B-314F-A00C-3BC4A6712067}" destId="{74F52F53-A775-5F4F-949A-230BD15A5783}" srcOrd="3" destOrd="0" presId="urn:microsoft.com/office/officeart/2005/8/layout/list1"/>
    <dgm:cxn modelId="{A1300E1E-D2EF-2D41-A728-A710FCFA1ACC}" type="presParOf" srcId="{4438BBD9-184B-314F-A00C-3BC4A6712067}" destId="{87BE00C2-B191-2F4F-B43B-0BECDA568C14}" srcOrd="4" destOrd="0" presId="urn:microsoft.com/office/officeart/2005/8/layout/list1"/>
    <dgm:cxn modelId="{411A8A4F-7CC5-F84E-9A77-C64EC84E632C}" type="presParOf" srcId="{87BE00C2-B191-2F4F-B43B-0BECDA568C14}" destId="{863660DC-92BE-6047-B08C-6E1F7CEB724A}" srcOrd="0" destOrd="0" presId="urn:microsoft.com/office/officeart/2005/8/layout/list1"/>
    <dgm:cxn modelId="{9C9792AE-CCD2-5A49-9EBE-2F5CA22BE2DE}" type="presParOf" srcId="{87BE00C2-B191-2F4F-B43B-0BECDA568C14}" destId="{63F7D74B-8E08-2448-BCE3-7D4EC01A8CC4}" srcOrd="1" destOrd="0" presId="urn:microsoft.com/office/officeart/2005/8/layout/list1"/>
    <dgm:cxn modelId="{6D98F676-85C3-DA45-B7BA-948FCFAB26F2}" type="presParOf" srcId="{4438BBD9-184B-314F-A00C-3BC4A6712067}" destId="{11B5B05A-7CB8-FB4C-B856-494FF9D73970}" srcOrd="5" destOrd="0" presId="urn:microsoft.com/office/officeart/2005/8/layout/list1"/>
    <dgm:cxn modelId="{B51E8535-CC82-9641-BCCF-78256BEE47BE}" type="presParOf" srcId="{4438BBD9-184B-314F-A00C-3BC4A6712067}" destId="{A68D2ADF-A026-5547-828C-3C0E0CC43005}" srcOrd="6" destOrd="0" presId="urn:microsoft.com/office/officeart/2005/8/layout/list1"/>
    <dgm:cxn modelId="{6399FF54-7E08-904A-8B25-E82A87F97731}" type="presParOf" srcId="{4438BBD9-184B-314F-A00C-3BC4A6712067}" destId="{4D77B08A-9E86-6E40-BFBA-48AEFB2F4B37}" srcOrd="7" destOrd="0" presId="urn:microsoft.com/office/officeart/2005/8/layout/list1"/>
    <dgm:cxn modelId="{1B683ACC-6C96-B24B-A73B-638B3361A469}" type="presParOf" srcId="{4438BBD9-184B-314F-A00C-3BC4A6712067}" destId="{222002E8-3AE2-2444-87CC-F83AD44E8117}" srcOrd="8" destOrd="0" presId="urn:microsoft.com/office/officeart/2005/8/layout/list1"/>
    <dgm:cxn modelId="{075E71B9-3802-8A44-B15E-363081AEF7D0}" type="presParOf" srcId="{222002E8-3AE2-2444-87CC-F83AD44E8117}" destId="{6F4E3642-D888-4343-B969-9B0BFB0FE0D5}" srcOrd="0" destOrd="0" presId="urn:microsoft.com/office/officeart/2005/8/layout/list1"/>
    <dgm:cxn modelId="{51FED1AE-4825-8242-B54A-B03C89523D29}" type="presParOf" srcId="{222002E8-3AE2-2444-87CC-F83AD44E8117}" destId="{BC0D182E-6DA9-D34F-AB91-F10062AC5C82}" srcOrd="1" destOrd="0" presId="urn:microsoft.com/office/officeart/2005/8/layout/list1"/>
    <dgm:cxn modelId="{49911530-83FA-974D-8FD5-B881FEBDBB4C}" type="presParOf" srcId="{4438BBD9-184B-314F-A00C-3BC4A6712067}" destId="{DB0CC709-365A-B54B-981C-31FD76E8DE94}" srcOrd="9" destOrd="0" presId="urn:microsoft.com/office/officeart/2005/8/layout/list1"/>
    <dgm:cxn modelId="{6191A09A-E796-2C41-BF2F-21E7C12545B8}" type="presParOf" srcId="{4438BBD9-184B-314F-A00C-3BC4A6712067}" destId="{178D9F4E-BDAE-1641-9D5B-148C349D4D39}" srcOrd="10" destOrd="0" presId="urn:microsoft.com/office/officeart/2005/8/layout/list1"/>
  </dgm:cxnLst>
  <dgm:bg>
    <a:solidFill>
      <a:schemeClr val="accent4">
        <a:lumMod val="50000"/>
      </a:schemeClr>
    </a:solidFill>
  </dgm:bg>
  <dgm:whole>
    <a:ln>
      <a:solidFill>
        <a:schemeClr val="accent3">
          <a:lumMod val="50000"/>
        </a:schemeClr>
      </a:solid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9D43B7-A977-0F42-8EDF-6F46796466FD}">
      <dsp:nvSpPr>
        <dsp:cNvPr id="0" name=""/>
        <dsp:cNvSpPr/>
      </dsp:nvSpPr>
      <dsp:spPr>
        <a:xfrm>
          <a:off x="600366" y="1197022"/>
          <a:ext cx="1597340" cy="1396276"/>
        </a:xfrm>
        <a:prstGeom prst="rightArrow">
          <a:avLst>
            <a:gd name="adj1" fmla="val 70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6FAE49E2-5936-674C-95BA-A99565BC9E63}">
      <dsp:nvSpPr>
        <dsp:cNvPr id="0" name=""/>
        <dsp:cNvSpPr/>
      </dsp:nvSpPr>
      <dsp:spPr>
        <a:xfrm>
          <a:off x="6710" y="1209318"/>
          <a:ext cx="1187311" cy="1371684"/>
        </a:xfrm>
        <a:prstGeom prst="ellipse">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b="1" kern="1200" dirty="0"/>
            <a:t>Apply</a:t>
          </a:r>
        </a:p>
      </dsp:txBody>
      <dsp:txXfrm>
        <a:off x="180588" y="1410196"/>
        <a:ext cx="839555" cy="969928"/>
      </dsp:txXfrm>
    </dsp:sp>
    <dsp:sp modelId="{15C17880-C8CB-594E-ACDD-3AEC5946A995}">
      <dsp:nvSpPr>
        <dsp:cNvPr id="0" name=""/>
        <dsp:cNvSpPr/>
      </dsp:nvSpPr>
      <dsp:spPr>
        <a:xfrm>
          <a:off x="3105332" y="1197022"/>
          <a:ext cx="1597340" cy="1396276"/>
        </a:xfrm>
        <a:prstGeom prst="rightArrow">
          <a:avLst>
            <a:gd name="adj1" fmla="val 70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D2F8F4B5-FF11-BD4F-B630-01E7508DA6FE}">
      <dsp:nvSpPr>
        <dsp:cNvPr id="0" name=""/>
        <dsp:cNvSpPr/>
      </dsp:nvSpPr>
      <dsp:spPr>
        <a:xfrm>
          <a:off x="2297541" y="1180174"/>
          <a:ext cx="1615582" cy="1429971"/>
        </a:xfrm>
        <a:prstGeom prst="ellipse">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b="1" kern="1200" dirty="0"/>
            <a:t>HR Rates &amp; Ranks Application</a:t>
          </a:r>
        </a:p>
      </dsp:txBody>
      <dsp:txXfrm>
        <a:off x="2534138" y="1389588"/>
        <a:ext cx="1142388" cy="1011143"/>
      </dsp:txXfrm>
    </dsp:sp>
    <dsp:sp modelId="{819FA896-62D1-BF40-A720-28D66FCC157D}">
      <dsp:nvSpPr>
        <dsp:cNvPr id="0" name=""/>
        <dsp:cNvSpPr/>
      </dsp:nvSpPr>
      <dsp:spPr>
        <a:xfrm>
          <a:off x="5586609" y="1148054"/>
          <a:ext cx="1597340" cy="1396276"/>
        </a:xfrm>
        <a:prstGeom prst="rightArrow">
          <a:avLst>
            <a:gd name="adj1" fmla="val 70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13147DE4-5E06-CE47-AB89-8E7E62A3E119}">
      <dsp:nvSpPr>
        <dsp:cNvPr id="0" name=""/>
        <dsp:cNvSpPr/>
      </dsp:nvSpPr>
      <dsp:spPr>
        <a:xfrm>
          <a:off x="4802506" y="1177123"/>
          <a:ext cx="1568205" cy="1436073"/>
        </a:xfrm>
        <a:prstGeom prst="ellipse">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b="1" kern="1200" dirty="0"/>
            <a:t>Top Applicants Referred</a:t>
          </a:r>
        </a:p>
      </dsp:txBody>
      <dsp:txXfrm>
        <a:off x="5032164" y="1387431"/>
        <a:ext cx="1108889" cy="1015457"/>
      </dsp:txXfrm>
    </dsp:sp>
    <dsp:sp modelId="{3C9DF659-FA47-B74F-A6F0-38965BEA8147}">
      <dsp:nvSpPr>
        <dsp:cNvPr id="0" name=""/>
        <dsp:cNvSpPr/>
      </dsp:nvSpPr>
      <dsp:spPr>
        <a:xfrm>
          <a:off x="7967641" y="1197022"/>
          <a:ext cx="1597340" cy="1396276"/>
        </a:xfrm>
        <a:prstGeom prst="rightArrow">
          <a:avLst>
            <a:gd name="adj1" fmla="val 70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F51F8983-5941-2C4E-B9B5-EE28EC8118E2}">
      <dsp:nvSpPr>
        <dsp:cNvPr id="0" name=""/>
        <dsp:cNvSpPr/>
      </dsp:nvSpPr>
      <dsp:spPr>
        <a:xfrm>
          <a:off x="7283783" y="1169903"/>
          <a:ext cx="1367714" cy="1450513"/>
        </a:xfrm>
        <a:prstGeom prst="ellipse">
          <a:avLst/>
        </a:prstGeom>
        <a:solidFill>
          <a:schemeClr val="accent5">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b="1" kern="1200" dirty="0"/>
            <a:t>Panel Interview</a:t>
          </a:r>
        </a:p>
      </dsp:txBody>
      <dsp:txXfrm>
        <a:off x="7484080" y="1382326"/>
        <a:ext cx="967120" cy="1025667"/>
      </dsp:txXfrm>
    </dsp:sp>
    <dsp:sp modelId="{C558B7DB-414C-3C4E-AF01-9C8BBA0850D0}">
      <dsp:nvSpPr>
        <dsp:cNvPr id="0" name=""/>
        <dsp:cNvSpPr/>
      </dsp:nvSpPr>
      <dsp:spPr>
        <a:xfrm>
          <a:off x="10352650" y="1197022"/>
          <a:ext cx="1597340" cy="1396276"/>
        </a:xfrm>
        <a:prstGeom prst="rightArrow">
          <a:avLst>
            <a:gd name="adj1" fmla="val 70000"/>
            <a:gd name="adj2" fmla="val 5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sp>
    <dsp:sp modelId="{BBF5524C-9A56-3F4A-A8BF-AB0999065880}">
      <dsp:nvSpPr>
        <dsp:cNvPr id="0" name=""/>
        <dsp:cNvSpPr/>
      </dsp:nvSpPr>
      <dsp:spPr>
        <a:xfrm>
          <a:off x="9664815" y="1165710"/>
          <a:ext cx="1375669" cy="1458899"/>
        </a:xfrm>
        <a:prstGeom prst="ellipse">
          <a:avLst/>
        </a:prstGeom>
        <a:solidFill>
          <a:schemeClr val="accent6">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sp3d extrusionH="28000" prstMaterial="matte"/>
        </a:bodyPr>
        <a:lstStyle/>
        <a:p>
          <a:pPr marL="0" lvl="0" indent="0" algn="ctr" defTabSz="711200">
            <a:lnSpc>
              <a:spcPct val="90000"/>
            </a:lnSpc>
            <a:spcBef>
              <a:spcPct val="0"/>
            </a:spcBef>
            <a:spcAft>
              <a:spcPct val="35000"/>
            </a:spcAft>
            <a:buNone/>
          </a:pPr>
          <a:r>
            <a:rPr lang="en-US" sz="1600" b="1" kern="1200" dirty="0"/>
            <a:t>Job Offer</a:t>
          </a:r>
        </a:p>
      </dsp:txBody>
      <dsp:txXfrm>
        <a:off x="9866277" y="1379361"/>
        <a:ext cx="972745" cy="10315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8D2ADF-A026-5547-828C-3C0E0CC43005}">
      <dsp:nvSpPr>
        <dsp:cNvPr id="0" name=""/>
        <dsp:cNvSpPr/>
      </dsp:nvSpPr>
      <dsp:spPr>
        <a:xfrm>
          <a:off x="0" y="345337"/>
          <a:ext cx="2296370" cy="252000"/>
        </a:xfrm>
        <a:prstGeom prst="rect">
          <a:avLst/>
        </a:prstGeom>
        <a:solidFill>
          <a:schemeClr val="lt1">
            <a:alpha val="90000"/>
            <a:hueOff val="0"/>
            <a:satOff val="0"/>
            <a:lumOff val="0"/>
            <a:alphaOff val="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63F7D74B-8E08-2448-BCE3-7D4EC01A8CC4}">
      <dsp:nvSpPr>
        <dsp:cNvPr id="0" name=""/>
        <dsp:cNvSpPr/>
      </dsp:nvSpPr>
      <dsp:spPr>
        <a:xfrm>
          <a:off x="114706" y="197737"/>
          <a:ext cx="1980511" cy="29520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758" tIns="0" rIns="60758" bIns="0" numCol="1" spcCol="1270" anchor="ctr" anchorCtr="0">
          <a:noAutofit/>
        </a:bodyPr>
        <a:lstStyle/>
        <a:p>
          <a:pPr marL="0" lvl="0" indent="0" algn="l" defTabSz="444500">
            <a:lnSpc>
              <a:spcPct val="90000"/>
            </a:lnSpc>
            <a:spcBef>
              <a:spcPct val="0"/>
            </a:spcBef>
            <a:spcAft>
              <a:spcPct val="35000"/>
            </a:spcAft>
            <a:buNone/>
          </a:pPr>
          <a:r>
            <a:rPr lang="en-US" sz="1000" kern="1200" dirty="0"/>
            <a:t>Resume Key Words</a:t>
          </a:r>
        </a:p>
      </dsp:txBody>
      <dsp:txXfrm>
        <a:off x="129116" y="212147"/>
        <a:ext cx="1951691" cy="266380"/>
      </dsp:txXfrm>
    </dsp:sp>
    <dsp:sp modelId="{5BF2EEC5-C54D-5F47-B45F-4F10EEC2C77D}">
      <dsp:nvSpPr>
        <dsp:cNvPr id="0" name=""/>
        <dsp:cNvSpPr/>
      </dsp:nvSpPr>
      <dsp:spPr>
        <a:xfrm>
          <a:off x="0" y="792999"/>
          <a:ext cx="229637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F684858-9400-B64D-B2A0-BAF860692B5F}">
      <dsp:nvSpPr>
        <dsp:cNvPr id="0" name=""/>
        <dsp:cNvSpPr/>
      </dsp:nvSpPr>
      <dsp:spPr>
        <a:xfrm>
          <a:off x="243943" y="670951"/>
          <a:ext cx="1607459" cy="29520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758" tIns="0" rIns="60758" bIns="0" numCol="1" spcCol="1270" anchor="ctr" anchorCtr="0">
          <a:noAutofit/>
        </a:bodyPr>
        <a:lstStyle/>
        <a:p>
          <a:pPr marL="0" lvl="0" indent="0" algn="l" defTabSz="444500">
            <a:lnSpc>
              <a:spcPct val="90000"/>
            </a:lnSpc>
            <a:spcBef>
              <a:spcPct val="0"/>
            </a:spcBef>
            <a:spcAft>
              <a:spcPct val="35000"/>
            </a:spcAft>
            <a:buNone/>
          </a:pPr>
          <a:r>
            <a:rPr lang="en-US" sz="1000" kern="1200" dirty="0"/>
            <a:t>Assessment Questionnaire and/or Hiring Assessments</a:t>
          </a:r>
        </a:p>
      </dsp:txBody>
      <dsp:txXfrm>
        <a:off x="258353" y="685361"/>
        <a:ext cx="1578639" cy="266380"/>
      </dsp:txXfrm>
    </dsp:sp>
    <dsp:sp modelId="{178D9F4E-BDAE-1641-9D5B-148C349D4D39}">
      <dsp:nvSpPr>
        <dsp:cNvPr id="0" name=""/>
        <dsp:cNvSpPr/>
      </dsp:nvSpPr>
      <dsp:spPr>
        <a:xfrm>
          <a:off x="0" y="1252538"/>
          <a:ext cx="2296370" cy="252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0D182E-6DA9-D34F-AB91-F10062AC5C82}">
      <dsp:nvSpPr>
        <dsp:cNvPr id="0" name=""/>
        <dsp:cNvSpPr/>
      </dsp:nvSpPr>
      <dsp:spPr>
        <a:xfrm>
          <a:off x="114706" y="1104938"/>
          <a:ext cx="1969028" cy="295200"/>
        </a:xfrm>
        <a:prstGeom prst="roundRect">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758" tIns="0" rIns="60758" bIns="0" numCol="1" spcCol="1270" anchor="ctr" anchorCtr="0">
          <a:noAutofit/>
        </a:bodyPr>
        <a:lstStyle/>
        <a:p>
          <a:pPr marL="0" lvl="0" indent="0" algn="l" defTabSz="444500">
            <a:lnSpc>
              <a:spcPct val="90000"/>
            </a:lnSpc>
            <a:spcBef>
              <a:spcPct val="0"/>
            </a:spcBef>
            <a:spcAft>
              <a:spcPct val="35000"/>
            </a:spcAft>
            <a:buNone/>
          </a:pPr>
          <a:r>
            <a:rPr lang="en-US" sz="1000" kern="1200" dirty="0"/>
            <a:t>Read &amp; Rate </a:t>
          </a:r>
        </a:p>
      </dsp:txBody>
      <dsp:txXfrm>
        <a:off x="129116" y="1119348"/>
        <a:ext cx="1940208" cy="266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0A09A-2F84-B641-9B58-C2924FBA7710}">
      <dsp:nvSpPr>
        <dsp:cNvPr id="0" name=""/>
        <dsp:cNvSpPr/>
      </dsp:nvSpPr>
      <dsp:spPr>
        <a:xfrm>
          <a:off x="0" y="199575"/>
          <a:ext cx="2027712"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60412B-4817-EF40-9599-4D18CB445B07}">
      <dsp:nvSpPr>
        <dsp:cNvPr id="0" name=""/>
        <dsp:cNvSpPr/>
      </dsp:nvSpPr>
      <dsp:spPr>
        <a:xfrm>
          <a:off x="101286" y="37215"/>
          <a:ext cx="1748806" cy="32472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50" tIns="0" rIns="53650" bIns="0" numCol="1" spcCol="1270" anchor="ctr" anchorCtr="0">
          <a:noAutofit/>
        </a:bodyPr>
        <a:lstStyle/>
        <a:p>
          <a:pPr marL="0" lvl="0" indent="0" algn="l" defTabSz="488950">
            <a:lnSpc>
              <a:spcPct val="90000"/>
            </a:lnSpc>
            <a:spcBef>
              <a:spcPct val="0"/>
            </a:spcBef>
            <a:spcAft>
              <a:spcPct val="35000"/>
            </a:spcAft>
            <a:buNone/>
          </a:pPr>
          <a:r>
            <a:rPr lang="en-US" sz="1100" kern="1200" dirty="0"/>
            <a:t>Best Qualified</a:t>
          </a:r>
        </a:p>
      </dsp:txBody>
      <dsp:txXfrm>
        <a:off x="117138" y="53067"/>
        <a:ext cx="1717102" cy="293016"/>
      </dsp:txXfrm>
    </dsp:sp>
    <dsp:sp modelId="{A68D2ADF-A026-5547-828C-3C0E0CC43005}">
      <dsp:nvSpPr>
        <dsp:cNvPr id="0" name=""/>
        <dsp:cNvSpPr/>
      </dsp:nvSpPr>
      <dsp:spPr>
        <a:xfrm>
          <a:off x="0" y="698535"/>
          <a:ext cx="2027712" cy="277200"/>
        </a:xfrm>
        <a:prstGeom prst="rect">
          <a:avLst/>
        </a:prstGeom>
        <a:solidFill>
          <a:schemeClr val="lt1">
            <a:alpha val="90000"/>
            <a:hueOff val="0"/>
            <a:satOff val="0"/>
            <a:lumOff val="0"/>
            <a:alphaOff val="0"/>
          </a:schemeClr>
        </a:solidFill>
        <a:ln w="12700" cap="flat" cmpd="sng" algn="ctr">
          <a:solidFill>
            <a:schemeClr val="accent3">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63F7D74B-8E08-2448-BCE3-7D4EC01A8CC4}">
      <dsp:nvSpPr>
        <dsp:cNvPr id="0" name=""/>
        <dsp:cNvSpPr/>
      </dsp:nvSpPr>
      <dsp:spPr>
        <a:xfrm>
          <a:off x="101286" y="536175"/>
          <a:ext cx="1748806" cy="32472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50" tIns="0" rIns="53650" bIns="0" numCol="1" spcCol="1270" anchor="ctr" anchorCtr="0">
          <a:noAutofit/>
        </a:bodyPr>
        <a:lstStyle/>
        <a:p>
          <a:pPr marL="0" lvl="0" indent="0" algn="l" defTabSz="488950">
            <a:lnSpc>
              <a:spcPct val="90000"/>
            </a:lnSpc>
            <a:spcBef>
              <a:spcPct val="0"/>
            </a:spcBef>
            <a:spcAft>
              <a:spcPct val="35000"/>
            </a:spcAft>
            <a:buNone/>
          </a:pPr>
          <a:r>
            <a:rPr lang="en-US" sz="1100" kern="1200" dirty="0"/>
            <a:t>Minimally Qualified</a:t>
          </a:r>
        </a:p>
      </dsp:txBody>
      <dsp:txXfrm>
        <a:off x="117138" y="552027"/>
        <a:ext cx="1717102" cy="293016"/>
      </dsp:txXfrm>
    </dsp:sp>
    <dsp:sp modelId="{178D9F4E-BDAE-1641-9D5B-148C349D4D39}">
      <dsp:nvSpPr>
        <dsp:cNvPr id="0" name=""/>
        <dsp:cNvSpPr/>
      </dsp:nvSpPr>
      <dsp:spPr>
        <a:xfrm>
          <a:off x="0" y="1197496"/>
          <a:ext cx="2027712" cy="27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C0D182E-6DA9-D34F-AB91-F10062AC5C82}">
      <dsp:nvSpPr>
        <dsp:cNvPr id="0" name=""/>
        <dsp:cNvSpPr/>
      </dsp:nvSpPr>
      <dsp:spPr>
        <a:xfrm>
          <a:off x="101286" y="1035135"/>
          <a:ext cx="1738667" cy="324720"/>
        </a:xfrm>
        <a:prstGeom prst="round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650" tIns="0" rIns="53650" bIns="0" numCol="1" spcCol="1270" anchor="ctr" anchorCtr="0">
          <a:noAutofit/>
        </a:bodyPr>
        <a:lstStyle/>
        <a:p>
          <a:pPr marL="0" lvl="0" indent="0" algn="l" defTabSz="488950">
            <a:lnSpc>
              <a:spcPct val="90000"/>
            </a:lnSpc>
            <a:spcBef>
              <a:spcPct val="0"/>
            </a:spcBef>
            <a:spcAft>
              <a:spcPct val="35000"/>
            </a:spcAft>
            <a:buNone/>
          </a:pPr>
          <a:r>
            <a:rPr lang="en-US" sz="1100" kern="1200" dirty="0"/>
            <a:t>Not Qualified</a:t>
          </a:r>
        </a:p>
      </dsp:txBody>
      <dsp:txXfrm>
        <a:off x="117138" y="1050987"/>
        <a:ext cx="1706963" cy="29301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0536DC-E814-4F05-AAA9-F5A642C0BDEE}" type="datetimeFigureOut">
              <a:rPr lang="en-US" smtClean="0"/>
              <a:t>5/5/2026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98189-73B0-4779-9E80-E72762AB3A75}" type="slidenum">
              <a:rPr lang="en-US" smtClean="0"/>
              <a:t>‹#›</a:t>
            </a:fld>
            <a:endParaRPr lang="en-US"/>
          </a:p>
        </p:txBody>
      </p:sp>
    </p:spTree>
    <p:extLst>
      <p:ext uri="{BB962C8B-B14F-4D97-AF65-F5344CB8AC3E}">
        <p14:creationId xmlns:p14="http://schemas.microsoft.com/office/powerpoint/2010/main" val="225291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B622C160-6E1F-4406-A6E4-433E43FE91F1}" type="datetimeFigureOut">
              <a:rPr lang="en-US" smtClean="0"/>
              <a:t>5/5/2026</a:t>
            </a:fld>
            <a:endParaRPr lang="en-US"/>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C79384E4-552B-4AF2-8DC5-444F0EC2D558}" type="slidenum">
              <a:rPr lang="en-US" smtClean="0"/>
              <a:t>‹#›</a:t>
            </a:fld>
            <a:endParaRPr lang="en-US"/>
          </a:p>
        </p:txBody>
      </p:sp>
    </p:spTree>
    <p:extLst>
      <p:ext uri="{BB962C8B-B14F-4D97-AF65-F5344CB8AC3E}">
        <p14:creationId xmlns:p14="http://schemas.microsoft.com/office/powerpoint/2010/main" val="366559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B622C160-6E1F-4406-A6E4-433E43FE91F1}" type="datetimeFigureOut">
              <a:rPr lang="en-US" smtClean="0"/>
              <a:t>5/5/2026</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C79384E4-552B-4AF2-8DC5-444F0EC2D558}" type="slidenum">
              <a:rPr lang="en-US" smtClean="0"/>
              <a:t>‹#›</a:t>
            </a:fld>
            <a:endParaRPr lang="en-US"/>
          </a:p>
        </p:txBody>
      </p:sp>
    </p:spTree>
    <p:extLst>
      <p:ext uri="{BB962C8B-B14F-4D97-AF65-F5344CB8AC3E}">
        <p14:creationId xmlns:p14="http://schemas.microsoft.com/office/powerpoint/2010/main" val="2264064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622C160-6E1F-4406-A6E4-433E43FE91F1}" type="datetimeFigureOut">
              <a:rPr lang="en-US" smtClean="0"/>
              <a:t>5/5/2026</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C79384E4-552B-4AF2-8DC5-444F0EC2D558}" type="slidenum">
              <a:rPr lang="en-US" smtClean="0"/>
              <a:t>‹#›</a:t>
            </a:fld>
            <a:endParaRPr lang="en-US"/>
          </a:p>
        </p:txBody>
      </p:sp>
    </p:spTree>
    <p:extLst>
      <p:ext uri="{BB962C8B-B14F-4D97-AF65-F5344CB8AC3E}">
        <p14:creationId xmlns:p14="http://schemas.microsoft.com/office/powerpoint/2010/main" val="2202760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B622C160-6E1F-4406-A6E4-433E43FE91F1}" type="datetimeFigureOut">
              <a:rPr lang="en-US" smtClean="0"/>
              <a:t>5/5/2026</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C79384E4-552B-4AF2-8DC5-444F0EC2D558}" type="slidenum">
              <a:rPr lang="en-US" smtClean="0"/>
              <a:t>‹#›</a:t>
            </a:fld>
            <a:endParaRPr lang="en-US"/>
          </a:p>
        </p:txBody>
      </p:sp>
    </p:spTree>
    <p:extLst>
      <p:ext uri="{BB962C8B-B14F-4D97-AF65-F5344CB8AC3E}">
        <p14:creationId xmlns:p14="http://schemas.microsoft.com/office/powerpoint/2010/main" val="1514507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B622C160-6E1F-4406-A6E4-433E43FE91F1}" type="datetimeFigureOut">
              <a:rPr lang="en-US" smtClean="0"/>
              <a:t>5/5/2026</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C79384E4-552B-4AF2-8DC5-444F0EC2D558}" type="slidenum">
              <a:rPr lang="en-US" smtClean="0"/>
              <a:t>‹#›</a:t>
            </a:fld>
            <a:endParaRPr lang="en-US"/>
          </a:p>
        </p:txBody>
      </p:sp>
    </p:spTree>
    <p:extLst>
      <p:ext uri="{BB962C8B-B14F-4D97-AF65-F5344CB8AC3E}">
        <p14:creationId xmlns:p14="http://schemas.microsoft.com/office/powerpoint/2010/main" val="2190358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B622C160-6E1F-4406-A6E4-433E43FE91F1}" type="datetimeFigureOut">
              <a:rPr lang="en-US" smtClean="0"/>
              <a:t>5/5/2026</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C79384E4-552B-4AF2-8DC5-444F0EC2D558}" type="slidenum">
              <a:rPr lang="en-US" smtClean="0"/>
              <a:t>‹#›</a:t>
            </a:fld>
            <a:endParaRPr lang="en-US"/>
          </a:p>
        </p:txBody>
      </p:sp>
    </p:spTree>
    <p:extLst>
      <p:ext uri="{BB962C8B-B14F-4D97-AF65-F5344CB8AC3E}">
        <p14:creationId xmlns:p14="http://schemas.microsoft.com/office/powerpoint/2010/main" val="4034766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B622C160-6E1F-4406-A6E4-433E43FE91F1}" type="datetimeFigureOut">
              <a:rPr lang="en-US" smtClean="0"/>
              <a:t>5/5/2026</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C79384E4-552B-4AF2-8DC5-444F0EC2D558}" type="slidenum">
              <a:rPr lang="en-US" smtClean="0"/>
              <a:t>‹#›</a:t>
            </a:fld>
            <a:endParaRPr lang="en-US"/>
          </a:p>
        </p:txBody>
      </p:sp>
    </p:spTree>
    <p:extLst>
      <p:ext uri="{BB962C8B-B14F-4D97-AF65-F5344CB8AC3E}">
        <p14:creationId xmlns:p14="http://schemas.microsoft.com/office/powerpoint/2010/main" val="327581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B622C160-6E1F-4406-A6E4-433E43FE91F1}" type="datetimeFigureOut">
              <a:rPr lang="en-US" smtClean="0"/>
              <a:t>5/5/2026</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C79384E4-552B-4AF2-8DC5-444F0EC2D558}" type="slidenum">
              <a:rPr lang="en-US" smtClean="0"/>
              <a:t>‹#›</a:t>
            </a:fld>
            <a:endParaRPr lang="en-US"/>
          </a:p>
        </p:txBody>
      </p:sp>
    </p:spTree>
    <p:extLst>
      <p:ext uri="{BB962C8B-B14F-4D97-AF65-F5344CB8AC3E}">
        <p14:creationId xmlns:p14="http://schemas.microsoft.com/office/powerpoint/2010/main" val="33557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B622C160-6E1F-4406-A6E4-433E43FE91F1}" type="datetimeFigureOut">
              <a:rPr lang="en-US" smtClean="0"/>
              <a:t>5/5/2026</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C79384E4-552B-4AF2-8DC5-444F0EC2D558}" type="slidenum">
              <a:rPr lang="en-US" smtClean="0"/>
              <a:t>‹#›</a:t>
            </a:fld>
            <a:endParaRPr lang="en-US"/>
          </a:p>
        </p:txBody>
      </p:sp>
    </p:spTree>
    <p:extLst>
      <p:ext uri="{BB962C8B-B14F-4D97-AF65-F5344CB8AC3E}">
        <p14:creationId xmlns:p14="http://schemas.microsoft.com/office/powerpoint/2010/main" val="300777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B622C160-6E1F-4406-A6E4-433E43FE91F1}" type="datetimeFigureOut">
              <a:rPr lang="en-US" smtClean="0"/>
              <a:t>5/5/2026</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C79384E4-552B-4AF2-8DC5-444F0EC2D558}" type="slidenum">
              <a:rPr lang="en-US" smtClean="0"/>
              <a:t>‹#›</a:t>
            </a:fld>
            <a:endParaRPr lang="en-US"/>
          </a:p>
        </p:txBody>
      </p:sp>
    </p:spTree>
    <p:extLst>
      <p:ext uri="{BB962C8B-B14F-4D97-AF65-F5344CB8AC3E}">
        <p14:creationId xmlns:p14="http://schemas.microsoft.com/office/powerpoint/2010/main" val="598078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B622C160-6E1F-4406-A6E4-433E43FE91F1}" type="datetimeFigureOut">
              <a:rPr lang="en-US" smtClean="0"/>
              <a:t>5/5/2026</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C79384E4-552B-4AF2-8DC5-444F0EC2D558}" type="slidenum">
              <a:rPr lang="en-US" smtClean="0"/>
              <a:t>‹#›</a:t>
            </a:fld>
            <a:endParaRPr lang="en-US"/>
          </a:p>
        </p:txBody>
      </p:sp>
    </p:spTree>
    <p:extLst>
      <p:ext uri="{BB962C8B-B14F-4D97-AF65-F5344CB8AC3E}">
        <p14:creationId xmlns:p14="http://schemas.microsoft.com/office/powerpoint/2010/main" val="300510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B622C160-6E1F-4406-A6E4-433E43FE91F1}" type="datetimeFigureOut">
              <a:rPr lang="en-US" smtClean="0"/>
              <a:t>5/5/2026</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C79384E4-552B-4AF2-8DC5-444F0EC2D558}" type="slidenum">
              <a:rPr lang="en-US" smtClean="0"/>
              <a:t>‹#›</a:t>
            </a:fld>
            <a:endParaRPr lang="en-US"/>
          </a:p>
        </p:txBody>
      </p:sp>
    </p:spTree>
    <p:extLst>
      <p:ext uri="{BB962C8B-B14F-4D97-AF65-F5344CB8AC3E}">
        <p14:creationId xmlns:p14="http://schemas.microsoft.com/office/powerpoint/2010/main" val="2422533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cpedia.org/chalkboard/b/break.html"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slideshare.net/JosephAdel1/resume-in-2014" TargetMode="External"/><Relationship Id="rId7" Type="http://schemas.openxmlformats.org/officeDocument/2006/relationships/hyperlink" Target="https://www.deviantart.com/mondspeer/art/Just-another-thumbsup-smiley-846556961" TargetMode="Externa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templates.udlvirtual.edu.pe/en/key-selection-criteria-template-free.html" TargetMode="External"/><Relationship Id="rId4" Type="http://schemas.openxmlformats.org/officeDocument/2006/relationships/image" Target="../media/image15.jpg"/><Relationship Id="rId9" Type="http://schemas.openxmlformats.org/officeDocument/2006/relationships/hyperlink" Target="https://commons.wikimedia.org/wiki/File:SMirC-thumbsdown.sv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focusfitness.net/stock-photos/downloads/smiling-woman-back-extensions-exercise-swiss-bal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focusfitness.net/stock-photos/downloads/smiling-woman-back-extensions-exercise-swiss-bal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hyperlink" Target="https://pxhere.com/ko/photo/803047"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focusfitness.net/stock-photos/downloads/smiling-woman-back-extensions-exercise-swiss-bal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s://federaljobresults.com/federal-resume-boot-camp/"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ww.focusfitness.net/stock-photos/downloads/smiling-woman-back-extensions-exercise-swiss-bal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focusfitness.net/stock-photos/downloads/smiling-woman-back-extensions-exercise-swiss-bal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www.onlinelabels.com/clip-art/icon_star-104134.htm" TargetMode="External"/><Relationship Id="rId5" Type="http://schemas.openxmlformats.org/officeDocument/2006/relationships/image" Target="../media/image22.png"/><Relationship Id="rId4" Type="http://schemas.openxmlformats.org/officeDocument/2006/relationships/hyperlink" Target="https://sojo.net/magazine/january-2015/bright-morning-star-risin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sojo.net/magazine/january-2015/bright-morning-star-ris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sojo.net/magazine/january-2015/bright-morning-star-risin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picpedia.org/chalkboard/b/break.html"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focusfitness.net/stock-photos/downloads/smiling-woman-back-extensions-exercise-swiss-bal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hyperlink" Target="https://www.focusfitness.net/stock-photos/downloads/smiling-woman-back-extensions-exercise-swiss-bal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hyperlink" Target="https://www.focusfitness.net/stock-photos/downloads/smiling-woman-back-extensions-exercise-swiss-bal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federaljobresults.com/federal-resume-boot-camp/" TargetMode="External"/><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hyperlink" Target="https://manuelgross.blogspot.com/2017/04/la-matriz-prediccioncontrol-para.html" TargetMode="Externa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www.picpedia.org/chalkboard/b/break.html" TargetMode="External"/><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hyperlink" Target="https://creativecommons.org/licenses/by-sa/3.0/"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pngall.com/ladder-png/" TargetMode="Externa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hyperlink" Target="https://pixabay.com/en/sapling-plant-growing-seedling-154734/" TargetMode="External"/><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8" Type="http://schemas.openxmlformats.org/officeDocument/2006/relationships/hyperlink" Target="https://www.instagram.com/fedjobresults/" TargetMode="External"/><Relationship Id="rId3" Type="http://schemas.openxmlformats.org/officeDocument/2006/relationships/hyperlink" Target="mailto:info@FederalJobResults.com" TargetMode="External"/><Relationship Id="rId7" Type="http://schemas.openxmlformats.org/officeDocument/2006/relationships/hyperlink" Target="https://pixabay.com/illustrations/icon-social-media-linkedin-facebook-2083456/"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png"/><Relationship Id="rId5" Type="http://schemas.openxmlformats.org/officeDocument/2006/relationships/hyperlink" Target="https://www.linkedin.com/in/federaljobresults/" TargetMode="External"/><Relationship Id="rId10" Type="http://schemas.openxmlformats.org/officeDocument/2006/relationships/hyperlink" Target="https://www.facebook.com/FedJobResults/" TargetMode="External"/><Relationship Id="rId4" Type="http://schemas.openxmlformats.org/officeDocument/2006/relationships/hyperlink" Target="http://www.fedjobresults.com/" TargetMode="External"/><Relationship Id="rId9" Type="http://schemas.openxmlformats.org/officeDocument/2006/relationships/hyperlink" Target="https://twitter.com/fedjobresult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focusfitness.net/stock-photos/downloads/smiling-woman-back-extensions-exercise-swiss-ball/"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image" Target="../media/image8.jpeg"/><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7EDA4-1C1E-E347-9768-F80F9A7F112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6ECA670-B4D3-5D46-903B-F8E752D72D88}"/>
              </a:ext>
            </a:extLst>
          </p:cNvPr>
          <p:cNvSpPr>
            <a:spLocks noGrp="1"/>
          </p:cNvSpPr>
          <p:nvPr>
            <p:ph idx="1"/>
          </p:nvPr>
        </p:nvSpPr>
        <p:spPr/>
        <p:txBody>
          <a:bodyPr/>
          <a:lstStyle/>
          <a:p>
            <a:endParaRPr lang="en-US"/>
          </a:p>
        </p:txBody>
      </p:sp>
      <p:pic>
        <p:nvPicPr>
          <p:cNvPr id="4" name="Picture 3" descr="A flag on a building&#10;&#10;Description automatically generated with low confidence">
            <a:extLst>
              <a:ext uri="{FF2B5EF4-FFF2-40B4-BE49-F238E27FC236}">
                <a16:creationId xmlns:a16="http://schemas.microsoft.com/office/drawing/2014/main" id="{92E7240E-4425-494C-998F-F7CBD890CD0A}"/>
              </a:ext>
            </a:extLst>
          </p:cNvPr>
          <p:cNvPicPr>
            <a:picLocks noChangeAspect="1"/>
          </p:cNvPicPr>
          <p:nvPr/>
        </p:nvPicPr>
        <p:blipFill>
          <a:blip r:embed="rId2"/>
          <a:stretch>
            <a:fillRect/>
          </a:stretch>
        </p:blipFill>
        <p:spPr>
          <a:xfrm>
            <a:off x="19049" y="0"/>
            <a:ext cx="12192000" cy="6858000"/>
          </a:xfrm>
          <a:prstGeom prst="rect">
            <a:avLst/>
          </a:prstGeom>
        </p:spPr>
      </p:pic>
      <p:sp>
        <p:nvSpPr>
          <p:cNvPr id="5" name="Rounded Rectangle 4">
            <a:extLst>
              <a:ext uri="{FF2B5EF4-FFF2-40B4-BE49-F238E27FC236}">
                <a16:creationId xmlns:a16="http://schemas.microsoft.com/office/drawing/2014/main" id="{790AEF54-B335-9945-8B88-F7146B534F89}"/>
              </a:ext>
            </a:extLst>
          </p:cNvPr>
          <p:cNvSpPr/>
          <p:nvPr/>
        </p:nvSpPr>
        <p:spPr>
          <a:xfrm>
            <a:off x="1894040" y="557939"/>
            <a:ext cx="8350340" cy="5614261"/>
          </a:xfrm>
          <a:prstGeom prst="roundRect">
            <a:avLst/>
          </a:prstGeom>
          <a:solidFill>
            <a:srgbClr val="25567C">
              <a:alpha val="72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solidFill>
                <a:latin typeface="American Typewriter" panose="02090604020004020304" pitchFamily="18" charset="77"/>
                <a:cs typeface="Calibri Light" panose="020F0302020204030204" pitchFamily="34" charset="0"/>
              </a:rPr>
              <a:t>CRACKING THE</a:t>
            </a:r>
          </a:p>
          <a:p>
            <a:pPr algn="ctr"/>
            <a:r>
              <a:rPr lang="en-US" sz="6000" b="1" dirty="0">
                <a:solidFill>
                  <a:schemeClr val="bg1"/>
                </a:solidFill>
                <a:latin typeface="American Typewriter" panose="02090604020004020304" pitchFamily="18" charset="77"/>
                <a:cs typeface="Calibri Light" panose="020F0302020204030204" pitchFamily="34" charset="0"/>
              </a:rPr>
              <a:t>CODE</a:t>
            </a:r>
          </a:p>
          <a:p>
            <a:pPr algn="ctr"/>
            <a:r>
              <a:rPr lang="en-US" sz="3200" b="1" dirty="0">
                <a:solidFill>
                  <a:schemeClr val="bg1"/>
                </a:solidFill>
                <a:latin typeface="American Typewriter" panose="02090604020004020304" pitchFamily="18" charset="77"/>
                <a:cs typeface="Calibri Light" panose="020F0302020204030204" pitchFamily="34" charset="0"/>
              </a:rPr>
              <a:t>to Writing An </a:t>
            </a:r>
          </a:p>
          <a:p>
            <a:pPr algn="ctr"/>
            <a:r>
              <a:rPr lang="en-US" sz="3200" b="1" dirty="0">
                <a:solidFill>
                  <a:schemeClr val="bg1"/>
                </a:solidFill>
                <a:latin typeface="American Typewriter" panose="02090604020004020304" pitchFamily="18" charset="77"/>
                <a:cs typeface="Calibri Light" panose="020F0302020204030204" pitchFamily="34" charset="0"/>
              </a:rPr>
              <a:t>Effective Federal Resume</a:t>
            </a:r>
          </a:p>
          <a:p>
            <a:pPr algn="ctr"/>
            <a:endParaRPr lang="en-US" sz="1000" dirty="0">
              <a:solidFill>
                <a:schemeClr val="bg1"/>
              </a:solidFill>
              <a:latin typeface="American Typewriter" panose="02090604020004020304" pitchFamily="18" charset="77"/>
              <a:cs typeface="Calibri Light" panose="020F0302020204030204" pitchFamily="34" charset="0"/>
            </a:endParaRPr>
          </a:p>
          <a:p>
            <a:pPr algn="ctr"/>
            <a:r>
              <a:rPr lang="en-US" sz="2000" dirty="0">
                <a:solidFill>
                  <a:schemeClr val="bg1"/>
                </a:solidFill>
                <a:latin typeface="American Typewriter" panose="02090604020004020304" pitchFamily="18" charset="77"/>
                <a:cs typeface="Calibri Light" panose="020F0302020204030204" pitchFamily="34" charset="0"/>
              </a:rPr>
              <a:t>with </a:t>
            </a:r>
            <a:r>
              <a:rPr lang="en-US" sz="2000" b="1" dirty="0">
                <a:solidFill>
                  <a:schemeClr val="bg1"/>
                </a:solidFill>
                <a:latin typeface="American Typewriter" panose="02090604020004020304" pitchFamily="18" charset="77"/>
                <a:cs typeface="Calibri Light" panose="020F0302020204030204" pitchFamily="34" charset="0"/>
              </a:rPr>
              <a:t>Corliss Jackson</a:t>
            </a:r>
          </a:p>
          <a:p>
            <a:pPr algn="ctr"/>
            <a:endParaRPr lang="en-US" sz="3200" dirty="0">
              <a:solidFill>
                <a:schemeClr val="bg1"/>
              </a:solidFill>
              <a:latin typeface="+mj-lt"/>
              <a:cs typeface="Calibri Light" panose="020F0302020204030204" pitchFamily="34" charset="0"/>
            </a:endParaRPr>
          </a:p>
          <a:p>
            <a:pPr algn="ctr"/>
            <a:endParaRPr lang="en-US" sz="3200" dirty="0">
              <a:latin typeface="+mj-lt"/>
              <a:cs typeface="Calibri Light" panose="020F0302020204030204" pitchFamily="34" charset="0"/>
            </a:endParaRPr>
          </a:p>
          <a:p>
            <a:pPr algn="ctr"/>
            <a:endParaRPr lang="en-US" sz="3200" dirty="0">
              <a:latin typeface="+mj-lt"/>
              <a:cs typeface="Calibri Light" panose="020F0302020204030204" pitchFamily="34" charset="0"/>
            </a:endParaRPr>
          </a:p>
        </p:txBody>
      </p:sp>
      <p:sp>
        <p:nvSpPr>
          <p:cNvPr id="7" name="TextBox 6">
            <a:extLst>
              <a:ext uri="{FF2B5EF4-FFF2-40B4-BE49-F238E27FC236}">
                <a16:creationId xmlns:a16="http://schemas.microsoft.com/office/drawing/2014/main" id="{1F9F9A53-4CCF-5B4C-BC07-9C221157F2EA}"/>
              </a:ext>
            </a:extLst>
          </p:cNvPr>
          <p:cNvSpPr txBox="1"/>
          <p:nvPr/>
        </p:nvSpPr>
        <p:spPr>
          <a:xfrm>
            <a:off x="3013934" y="5479968"/>
            <a:ext cx="5645023" cy="584775"/>
          </a:xfrm>
          <a:prstGeom prst="rect">
            <a:avLst/>
          </a:prstGeom>
          <a:noFill/>
        </p:spPr>
        <p:txBody>
          <a:bodyPr wrap="square" rtlCol="0">
            <a:spAutoFit/>
          </a:bodyPr>
          <a:lstStyle/>
          <a:p>
            <a:pPr algn="ctr"/>
            <a:r>
              <a:rPr lang="en-US" sz="3200" dirty="0">
                <a:solidFill>
                  <a:schemeClr val="bg1"/>
                </a:solidFill>
                <a:latin typeface="Abadi" panose="020B0604020104020204" pitchFamily="34" charset="0"/>
              </a:rPr>
              <a:t>    www.manifestcareers.com</a:t>
            </a:r>
          </a:p>
        </p:txBody>
      </p:sp>
      <p:sp>
        <p:nvSpPr>
          <p:cNvPr id="6" name="TextBox 5">
            <a:extLst>
              <a:ext uri="{FF2B5EF4-FFF2-40B4-BE49-F238E27FC236}">
                <a16:creationId xmlns:a16="http://schemas.microsoft.com/office/drawing/2014/main" id="{A6E96E4D-FC9B-37B7-68A1-BAC7C635E88D}"/>
              </a:ext>
            </a:extLst>
          </p:cNvPr>
          <p:cNvSpPr txBox="1"/>
          <p:nvPr/>
        </p:nvSpPr>
        <p:spPr>
          <a:xfrm>
            <a:off x="5346915" y="-1317356"/>
            <a:ext cx="184731" cy="369332"/>
          </a:xfrm>
          <a:prstGeom prst="rect">
            <a:avLst/>
          </a:prstGeom>
          <a:noFill/>
        </p:spPr>
        <p:txBody>
          <a:bodyPr wrap="none" rtlCol="0">
            <a:spAutoFit/>
          </a:bodyPr>
          <a:lstStyle/>
          <a:p>
            <a:endParaRPr lang="en-US" dirty="0"/>
          </a:p>
        </p:txBody>
      </p:sp>
      <p:pic>
        <p:nvPicPr>
          <p:cNvPr id="9" name="Picture 11" descr="http://federaljobresults.com/index_htm_files/26495.png">
            <a:extLst>
              <a:ext uri="{FF2B5EF4-FFF2-40B4-BE49-F238E27FC236}">
                <a16:creationId xmlns:a16="http://schemas.microsoft.com/office/drawing/2014/main" id="{912DDFC4-4208-4C97-C96B-B58CBF6ABA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40" y="579038"/>
            <a:ext cx="4577069" cy="479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043D53F8-F93C-02F1-985C-6CB7471338B3}"/>
              </a:ext>
            </a:extLst>
          </p:cNvPr>
          <p:cNvSpPr txBox="1"/>
          <p:nvPr/>
        </p:nvSpPr>
        <p:spPr>
          <a:xfrm>
            <a:off x="2565400" y="2277841"/>
            <a:ext cx="6334760" cy="646331"/>
          </a:xfrm>
          <a:prstGeom prst="rect">
            <a:avLst/>
          </a:prstGeom>
          <a:noFill/>
        </p:spPr>
        <p:txBody>
          <a:bodyPr wrap="square">
            <a:spAutoFit/>
          </a:bodyPr>
          <a:lstStyle/>
          <a:p>
            <a:br>
              <a:rPr lang="en-US" dirty="0"/>
            </a:br>
            <a:endParaRPr lang="en-US" dirty="0"/>
          </a:p>
        </p:txBody>
      </p:sp>
      <p:pic>
        <p:nvPicPr>
          <p:cNvPr id="13" name="Picture 12">
            <a:extLst>
              <a:ext uri="{FF2B5EF4-FFF2-40B4-BE49-F238E27FC236}">
                <a16:creationId xmlns:a16="http://schemas.microsoft.com/office/drawing/2014/main" id="{09AE7AA0-A97D-BF49-0A1A-45D5293F8573}"/>
              </a:ext>
            </a:extLst>
          </p:cNvPr>
          <p:cNvPicPr>
            <a:picLocks noChangeAspect="1"/>
          </p:cNvPicPr>
          <p:nvPr/>
        </p:nvPicPr>
        <p:blipFill>
          <a:blip r:embed="rId4"/>
          <a:stretch>
            <a:fillRect/>
          </a:stretch>
        </p:blipFill>
        <p:spPr>
          <a:xfrm>
            <a:off x="4826509" y="4284581"/>
            <a:ext cx="2485402" cy="1242701"/>
          </a:xfrm>
          <a:prstGeom prst="rect">
            <a:avLst/>
          </a:prstGeom>
        </p:spPr>
      </p:pic>
    </p:spTree>
    <p:extLst>
      <p:ext uri="{BB962C8B-B14F-4D97-AF65-F5344CB8AC3E}">
        <p14:creationId xmlns:p14="http://schemas.microsoft.com/office/powerpoint/2010/main" val="4191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8DD2F-7082-2A4F-4F87-0C0D4B6EC48F}"/>
              </a:ext>
            </a:extLst>
          </p:cNvPr>
          <p:cNvPicPr>
            <a:picLocks noChangeAspect="1"/>
          </p:cNvPicPr>
          <p:nvPr/>
        </p:nvPicPr>
        <p:blipFill>
          <a:blip r:embed="rId2"/>
          <a:stretch>
            <a:fillRect/>
          </a:stretch>
        </p:blipFill>
        <p:spPr>
          <a:xfrm>
            <a:off x="10529739" y="6023989"/>
            <a:ext cx="1518763" cy="759382"/>
          </a:xfrm>
          <a:prstGeom prst="rect">
            <a:avLst/>
          </a:prstGeom>
        </p:spPr>
      </p:pic>
      <p:pic>
        <p:nvPicPr>
          <p:cNvPr id="4" name="Picture 3">
            <a:extLst>
              <a:ext uri="{FF2B5EF4-FFF2-40B4-BE49-F238E27FC236}">
                <a16:creationId xmlns:a16="http://schemas.microsoft.com/office/drawing/2014/main" id="{5BADC617-7D53-63B6-F17F-BE2DAAFC1231}"/>
              </a:ext>
            </a:extLst>
          </p:cNvPr>
          <p:cNvPicPr>
            <a:picLocks noChangeAspect="1"/>
          </p:cNvPicPr>
          <p:nvPr/>
        </p:nvPicPr>
        <p:blipFill>
          <a:blip r:embed="rId3"/>
          <a:stretch>
            <a:fillRect/>
          </a:stretch>
        </p:blipFill>
        <p:spPr>
          <a:xfrm>
            <a:off x="1180228" y="1599945"/>
            <a:ext cx="10002831" cy="3596524"/>
          </a:xfrm>
          <a:prstGeom prst="rect">
            <a:avLst/>
          </a:prstGeom>
        </p:spPr>
      </p:pic>
    </p:spTree>
    <p:extLst>
      <p:ext uri="{BB962C8B-B14F-4D97-AF65-F5344CB8AC3E}">
        <p14:creationId xmlns:p14="http://schemas.microsoft.com/office/powerpoint/2010/main" val="810249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A2B4BB-772D-0644-8EAB-633F5E15F00B}"/>
              </a:ext>
            </a:extLst>
          </p:cNvPr>
          <p:cNvSpPr/>
          <p:nvPr/>
        </p:nvSpPr>
        <p:spPr>
          <a:xfrm>
            <a:off x="-4" y="0"/>
            <a:ext cx="5347856" cy="6858000"/>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17C924D-7241-FF4D-90C3-AD5B7D92D6D4}"/>
              </a:ext>
            </a:extLst>
          </p:cNvPr>
          <p:cNvSpPr>
            <a:spLocks noGrp="1"/>
          </p:cNvSpPr>
          <p:nvPr>
            <p:ph type="title"/>
          </p:nvPr>
        </p:nvSpPr>
        <p:spPr>
          <a:xfrm>
            <a:off x="-3" y="313452"/>
            <a:ext cx="5347855" cy="2417086"/>
          </a:xfrm>
        </p:spPr>
        <p:txBody>
          <a:bodyPr vert="horz" lIns="91440" tIns="45720" rIns="91440" bIns="45720" rtlCol="0" anchor="ctr">
            <a:noAutofit/>
          </a:bodyPr>
          <a:lstStyle/>
          <a:p>
            <a:pPr algn="ctr"/>
            <a:r>
              <a:rPr lang="en-US" sz="3600" dirty="0">
                <a:solidFill>
                  <a:srgbClr val="FFFFFF"/>
                </a:solidFill>
              </a:rPr>
              <a:t>Evaluating </a:t>
            </a:r>
            <a:br>
              <a:rPr lang="en-US" sz="3600" dirty="0">
                <a:solidFill>
                  <a:srgbClr val="FFFFFF"/>
                </a:solidFill>
              </a:rPr>
            </a:br>
            <a:r>
              <a:rPr lang="en-US" sz="3600" dirty="0">
                <a:solidFill>
                  <a:srgbClr val="FFFFFF"/>
                </a:solidFill>
              </a:rPr>
              <a:t>the job announcement</a:t>
            </a:r>
            <a:br>
              <a:rPr lang="en-US" sz="3600" dirty="0">
                <a:solidFill>
                  <a:srgbClr val="FFFFFF"/>
                </a:solidFill>
              </a:rPr>
            </a:br>
            <a:br>
              <a:rPr lang="en-US" sz="2000" kern="1200" dirty="0">
                <a:solidFill>
                  <a:srgbClr val="FFFFFF"/>
                </a:solidFill>
                <a:latin typeface="+mj-lt"/>
                <a:ea typeface="+mj-ea"/>
                <a:cs typeface="+mj-cs"/>
              </a:rPr>
            </a:br>
            <a:r>
              <a:rPr lang="en-US" sz="2000" dirty="0">
                <a:solidFill>
                  <a:srgbClr val="FFFFFF"/>
                </a:solidFill>
              </a:rPr>
              <a:t>Duties</a:t>
            </a:r>
            <a:endParaRPr lang="en-US" sz="2000" kern="1200" dirty="0">
              <a:solidFill>
                <a:srgbClr val="FFFFFF"/>
              </a:solidFill>
              <a:latin typeface="+mj-lt"/>
              <a:ea typeface="+mj-ea"/>
              <a:cs typeface="+mj-cs"/>
            </a:endParaRPr>
          </a:p>
        </p:txBody>
      </p:sp>
      <p:sp>
        <p:nvSpPr>
          <p:cNvPr id="7" name="Text Placeholder 3">
            <a:extLst>
              <a:ext uri="{FF2B5EF4-FFF2-40B4-BE49-F238E27FC236}">
                <a16:creationId xmlns:a16="http://schemas.microsoft.com/office/drawing/2014/main" id="{D175C7EF-8FCE-1041-ABAB-EF81B82F3B83}"/>
              </a:ext>
            </a:extLst>
          </p:cNvPr>
          <p:cNvSpPr txBox="1">
            <a:spLocks/>
          </p:cNvSpPr>
          <p:nvPr/>
        </p:nvSpPr>
        <p:spPr>
          <a:xfrm>
            <a:off x="272829" y="3428536"/>
            <a:ext cx="4802193" cy="271767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latin typeface="Helvetica Light" panose="020B0403020202020204" pitchFamily="34" charset="0"/>
              </a:rPr>
              <a:t>80% match</a:t>
            </a:r>
          </a:p>
          <a:p>
            <a:r>
              <a:rPr lang="en-US" sz="2800" dirty="0">
                <a:solidFill>
                  <a:schemeClr val="bg1"/>
                </a:solidFill>
                <a:latin typeface="Helvetica Light" panose="020B0403020202020204" pitchFamily="34" charset="0"/>
              </a:rPr>
              <a:t>Weighted</a:t>
            </a:r>
          </a:p>
          <a:p>
            <a:r>
              <a:rPr lang="en-US" sz="2800" dirty="0">
                <a:solidFill>
                  <a:schemeClr val="bg1"/>
                </a:solidFill>
                <a:latin typeface="Helvetica Light" panose="020B0403020202020204" pitchFamily="34" charset="0"/>
              </a:rPr>
              <a:t>Listed in descending order</a:t>
            </a:r>
          </a:p>
        </p:txBody>
      </p:sp>
      <p:pic>
        <p:nvPicPr>
          <p:cNvPr id="3" name="Picture 2">
            <a:extLst>
              <a:ext uri="{FF2B5EF4-FFF2-40B4-BE49-F238E27FC236}">
                <a16:creationId xmlns:a16="http://schemas.microsoft.com/office/drawing/2014/main" id="{598604E0-6446-C8A0-6FB4-26AF7118D00F}"/>
              </a:ext>
            </a:extLst>
          </p:cNvPr>
          <p:cNvPicPr>
            <a:picLocks noChangeAspect="1"/>
          </p:cNvPicPr>
          <p:nvPr/>
        </p:nvPicPr>
        <p:blipFill>
          <a:blip r:embed="rId2"/>
          <a:stretch>
            <a:fillRect/>
          </a:stretch>
        </p:blipFill>
        <p:spPr>
          <a:xfrm>
            <a:off x="5347852" y="189572"/>
            <a:ext cx="6844148" cy="6445404"/>
          </a:xfrm>
          <a:prstGeom prst="rect">
            <a:avLst/>
          </a:prstGeom>
        </p:spPr>
      </p:pic>
    </p:spTree>
    <p:extLst>
      <p:ext uri="{BB962C8B-B14F-4D97-AF65-F5344CB8AC3E}">
        <p14:creationId xmlns:p14="http://schemas.microsoft.com/office/powerpoint/2010/main" val="276287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A2B4BB-772D-0644-8EAB-633F5E15F00B}"/>
              </a:ext>
            </a:extLst>
          </p:cNvPr>
          <p:cNvSpPr/>
          <p:nvPr/>
        </p:nvSpPr>
        <p:spPr>
          <a:xfrm>
            <a:off x="0" y="0"/>
            <a:ext cx="5347856" cy="6858000"/>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17C924D-7241-FF4D-90C3-AD5B7D92D6D4}"/>
              </a:ext>
            </a:extLst>
          </p:cNvPr>
          <p:cNvSpPr>
            <a:spLocks noGrp="1"/>
          </p:cNvSpPr>
          <p:nvPr>
            <p:ph type="title"/>
          </p:nvPr>
        </p:nvSpPr>
        <p:spPr>
          <a:xfrm>
            <a:off x="38459" y="245097"/>
            <a:ext cx="5347855" cy="2220350"/>
          </a:xfrm>
        </p:spPr>
        <p:txBody>
          <a:bodyPr vert="horz" lIns="91440" tIns="45720" rIns="91440" bIns="45720" rtlCol="0" anchor="ctr">
            <a:noAutofit/>
          </a:bodyPr>
          <a:lstStyle/>
          <a:p>
            <a:pPr algn="ctr"/>
            <a:r>
              <a:rPr lang="en-US" sz="3600" kern="1200" dirty="0">
                <a:solidFill>
                  <a:srgbClr val="FFFFFF"/>
                </a:solidFill>
                <a:latin typeface="+mj-lt"/>
                <a:ea typeface="+mj-ea"/>
                <a:cs typeface="+mj-cs"/>
              </a:rPr>
              <a:t>Evaluating </a:t>
            </a:r>
            <a:br>
              <a:rPr lang="en-US" sz="3600" kern="1200" dirty="0">
                <a:solidFill>
                  <a:srgbClr val="FFFFFF"/>
                </a:solidFill>
                <a:latin typeface="+mj-lt"/>
                <a:ea typeface="+mj-ea"/>
                <a:cs typeface="+mj-cs"/>
              </a:rPr>
            </a:br>
            <a:r>
              <a:rPr lang="en-US" sz="3600" kern="1200" dirty="0">
                <a:solidFill>
                  <a:srgbClr val="FFFFFF"/>
                </a:solidFill>
                <a:latin typeface="+mj-lt"/>
                <a:ea typeface="+mj-ea"/>
                <a:cs typeface="+mj-cs"/>
              </a:rPr>
              <a:t>the job announcement</a:t>
            </a:r>
            <a:br>
              <a:rPr lang="en-US" sz="3600" kern="1200" dirty="0">
                <a:solidFill>
                  <a:srgbClr val="FFFFFF"/>
                </a:solidFill>
                <a:latin typeface="+mj-lt"/>
                <a:ea typeface="+mj-ea"/>
                <a:cs typeface="+mj-cs"/>
              </a:rPr>
            </a:br>
            <a:br>
              <a:rPr lang="en-US" sz="2000" kern="1200" dirty="0">
                <a:solidFill>
                  <a:srgbClr val="FFFFFF"/>
                </a:solidFill>
                <a:latin typeface="+mj-lt"/>
                <a:ea typeface="+mj-ea"/>
                <a:cs typeface="+mj-cs"/>
              </a:rPr>
            </a:br>
            <a:r>
              <a:rPr lang="en-US" sz="2000" dirty="0">
                <a:solidFill>
                  <a:srgbClr val="FFFFFF"/>
                </a:solidFill>
              </a:rPr>
              <a:t>qualifications</a:t>
            </a:r>
            <a:endParaRPr lang="en-US" sz="2000" kern="1200" dirty="0">
              <a:solidFill>
                <a:srgbClr val="FFFFFF"/>
              </a:solidFill>
              <a:latin typeface="+mj-lt"/>
              <a:ea typeface="+mj-ea"/>
              <a:cs typeface="+mj-cs"/>
            </a:endParaRPr>
          </a:p>
        </p:txBody>
      </p:sp>
      <p:sp>
        <p:nvSpPr>
          <p:cNvPr id="7" name="Text Placeholder 3">
            <a:extLst>
              <a:ext uri="{FF2B5EF4-FFF2-40B4-BE49-F238E27FC236}">
                <a16:creationId xmlns:a16="http://schemas.microsoft.com/office/drawing/2014/main" id="{D175C7EF-8FCE-1041-ABAB-EF81B82F3B83}"/>
              </a:ext>
            </a:extLst>
          </p:cNvPr>
          <p:cNvSpPr txBox="1">
            <a:spLocks/>
          </p:cNvSpPr>
          <p:nvPr/>
        </p:nvSpPr>
        <p:spPr>
          <a:xfrm>
            <a:off x="235735" y="2881028"/>
            <a:ext cx="4876382" cy="30171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latin typeface="Helvetica Light" panose="020B0403020202020204" pitchFamily="34" charset="0"/>
              </a:rPr>
              <a:t>100% match</a:t>
            </a:r>
          </a:p>
          <a:p>
            <a:r>
              <a:rPr lang="en-US" sz="2800" dirty="0">
                <a:solidFill>
                  <a:schemeClr val="bg1"/>
                </a:solidFill>
                <a:latin typeface="Helvetica Light" panose="020B0403020202020204" pitchFamily="34" charset="0"/>
              </a:rPr>
              <a:t>12 months of experience</a:t>
            </a:r>
          </a:p>
          <a:p>
            <a:r>
              <a:rPr lang="en-US" sz="2800" dirty="0">
                <a:solidFill>
                  <a:schemeClr val="bg1"/>
                </a:solidFill>
                <a:latin typeface="Helvetica Light" panose="020B0403020202020204" pitchFamily="34" charset="0"/>
              </a:rPr>
              <a:t>Resume must prove you meet qualifications</a:t>
            </a:r>
          </a:p>
          <a:p>
            <a:r>
              <a:rPr lang="en-US" sz="2800" dirty="0">
                <a:solidFill>
                  <a:schemeClr val="bg1"/>
                </a:solidFill>
                <a:latin typeface="Helvetica Light" panose="020B0403020202020204" pitchFamily="34" charset="0"/>
              </a:rPr>
              <a:t>Paid and unpaid experience works</a:t>
            </a:r>
          </a:p>
          <a:p>
            <a:pPr marL="0" indent="0">
              <a:buNone/>
            </a:pPr>
            <a:endParaRPr lang="en-US" sz="3200" dirty="0">
              <a:solidFill>
                <a:schemeClr val="bg1"/>
              </a:solidFill>
            </a:endParaRPr>
          </a:p>
        </p:txBody>
      </p:sp>
      <p:pic>
        <p:nvPicPr>
          <p:cNvPr id="10" name="Picture 9">
            <a:extLst>
              <a:ext uri="{FF2B5EF4-FFF2-40B4-BE49-F238E27FC236}">
                <a16:creationId xmlns:a16="http://schemas.microsoft.com/office/drawing/2014/main" id="{5FEA6B96-2280-0706-9958-B307A53909D7}"/>
              </a:ext>
            </a:extLst>
          </p:cNvPr>
          <p:cNvPicPr>
            <a:picLocks noChangeAspect="1"/>
          </p:cNvPicPr>
          <p:nvPr/>
        </p:nvPicPr>
        <p:blipFill>
          <a:blip r:embed="rId2"/>
          <a:stretch>
            <a:fillRect/>
          </a:stretch>
        </p:blipFill>
        <p:spPr>
          <a:xfrm>
            <a:off x="10995320" y="6259660"/>
            <a:ext cx="1196680" cy="598340"/>
          </a:xfrm>
          <a:prstGeom prst="rect">
            <a:avLst/>
          </a:prstGeom>
        </p:spPr>
      </p:pic>
      <p:pic>
        <p:nvPicPr>
          <p:cNvPr id="3" name="Picture 2">
            <a:extLst>
              <a:ext uri="{FF2B5EF4-FFF2-40B4-BE49-F238E27FC236}">
                <a16:creationId xmlns:a16="http://schemas.microsoft.com/office/drawing/2014/main" id="{209476A4-0B86-B10A-7E84-DDC42F7BEC42}"/>
              </a:ext>
            </a:extLst>
          </p:cNvPr>
          <p:cNvPicPr>
            <a:picLocks noChangeAspect="1"/>
          </p:cNvPicPr>
          <p:nvPr/>
        </p:nvPicPr>
        <p:blipFill>
          <a:blip r:embed="rId3"/>
          <a:stretch>
            <a:fillRect/>
          </a:stretch>
        </p:blipFill>
        <p:spPr>
          <a:xfrm>
            <a:off x="5618869" y="122664"/>
            <a:ext cx="5347856" cy="6651810"/>
          </a:xfrm>
          <a:prstGeom prst="rect">
            <a:avLst/>
          </a:prstGeom>
        </p:spPr>
      </p:pic>
    </p:spTree>
    <p:extLst>
      <p:ext uri="{BB962C8B-B14F-4D97-AF65-F5344CB8AC3E}">
        <p14:creationId xmlns:p14="http://schemas.microsoft.com/office/powerpoint/2010/main" val="3677251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A2B4BB-772D-0644-8EAB-633F5E15F00B}"/>
              </a:ext>
            </a:extLst>
          </p:cNvPr>
          <p:cNvSpPr/>
          <p:nvPr/>
        </p:nvSpPr>
        <p:spPr>
          <a:xfrm>
            <a:off x="0" y="0"/>
            <a:ext cx="5347856" cy="6858000"/>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17C924D-7241-FF4D-90C3-AD5B7D92D6D4}"/>
              </a:ext>
            </a:extLst>
          </p:cNvPr>
          <p:cNvSpPr>
            <a:spLocks noGrp="1"/>
          </p:cNvSpPr>
          <p:nvPr>
            <p:ph type="title"/>
          </p:nvPr>
        </p:nvSpPr>
        <p:spPr>
          <a:xfrm>
            <a:off x="1" y="44786"/>
            <a:ext cx="5347855" cy="2279960"/>
          </a:xfrm>
        </p:spPr>
        <p:txBody>
          <a:bodyPr vert="horz" lIns="91440" tIns="45720" rIns="91440" bIns="45720" rtlCol="0" anchor="ctr">
            <a:noAutofit/>
          </a:bodyPr>
          <a:lstStyle/>
          <a:p>
            <a:pPr algn="ctr"/>
            <a:r>
              <a:rPr lang="en-US" sz="3600" dirty="0">
                <a:solidFill>
                  <a:srgbClr val="FFFFFF"/>
                </a:solidFill>
              </a:rPr>
              <a:t>Evaluating </a:t>
            </a:r>
            <a:br>
              <a:rPr lang="en-US" sz="3600" dirty="0">
                <a:solidFill>
                  <a:srgbClr val="FFFFFF"/>
                </a:solidFill>
              </a:rPr>
            </a:br>
            <a:r>
              <a:rPr lang="en-US" sz="3600" dirty="0">
                <a:solidFill>
                  <a:srgbClr val="FFFFFF"/>
                </a:solidFill>
              </a:rPr>
              <a:t>the job announcement</a:t>
            </a:r>
            <a:br>
              <a:rPr lang="en-US" sz="3600" dirty="0">
                <a:solidFill>
                  <a:srgbClr val="FFFFFF"/>
                </a:solidFill>
              </a:rPr>
            </a:br>
            <a:br>
              <a:rPr lang="en-US" sz="2000" kern="1200" dirty="0">
                <a:solidFill>
                  <a:srgbClr val="FFFFFF"/>
                </a:solidFill>
                <a:latin typeface="+mj-lt"/>
                <a:ea typeface="+mj-ea"/>
                <a:cs typeface="+mj-cs"/>
              </a:rPr>
            </a:br>
            <a:r>
              <a:rPr lang="en-US" sz="2000" dirty="0">
                <a:solidFill>
                  <a:srgbClr val="FFFFFF"/>
                </a:solidFill>
              </a:rPr>
              <a:t>how you will be evaluated</a:t>
            </a:r>
            <a:endParaRPr lang="en-US" sz="2000" kern="1200" dirty="0">
              <a:solidFill>
                <a:srgbClr val="FFFFFF"/>
              </a:solidFill>
              <a:latin typeface="+mj-lt"/>
              <a:ea typeface="+mj-ea"/>
              <a:cs typeface="+mj-cs"/>
            </a:endParaRPr>
          </a:p>
        </p:txBody>
      </p:sp>
      <p:sp>
        <p:nvSpPr>
          <p:cNvPr id="7" name="Text Placeholder 3">
            <a:extLst>
              <a:ext uri="{FF2B5EF4-FFF2-40B4-BE49-F238E27FC236}">
                <a16:creationId xmlns:a16="http://schemas.microsoft.com/office/drawing/2014/main" id="{D175C7EF-8FCE-1041-ABAB-EF81B82F3B83}"/>
              </a:ext>
            </a:extLst>
          </p:cNvPr>
          <p:cNvSpPr txBox="1">
            <a:spLocks/>
          </p:cNvSpPr>
          <p:nvPr/>
        </p:nvSpPr>
        <p:spPr>
          <a:xfrm>
            <a:off x="235735" y="2950428"/>
            <a:ext cx="4876382" cy="301712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chemeClr val="bg1"/>
                </a:solidFill>
              </a:rPr>
              <a:t>100% match</a:t>
            </a:r>
          </a:p>
          <a:p>
            <a:r>
              <a:rPr lang="en-US" sz="2800" dirty="0">
                <a:solidFill>
                  <a:schemeClr val="bg1"/>
                </a:solidFill>
              </a:rPr>
              <a:t>Resume must demonstrate what they are asking for to the extent possible</a:t>
            </a:r>
          </a:p>
          <a:p>
            <a:pPr marL="0" indent="0">
              <a:buNone/>
            </a:pPr>
            <a:endParaRPr lang="en-US" sz="3200" dirty="0">
              <a:solidFill>
                <a:schemeClr val="bg1"/>
              </a:solidFill>
            </a:endParaRPr>
          </a:p>
        </p:txBody>
      </p:sp>
      <p:sp>
        <p:nvSpPr>
          <p:cNvPr id="10" name="TextBox 9">
            <a:extLst>
              <a:ext uri="{FF2B5EF4-FFF2-40B4-BE49-F238E27FC236}">
                <a16:creationId xmlns:a16="http://schemas.microsoft.com/office/drawing/2014/main" id="{74F3DF45-9A9B-4B1E-E9B1-BE4776322772}"/>
              </a:ext>
            </a:extLst>
          </p:cNvPr>
          <p:cNvSpPr txBox="1"/>
          <p:nvPr/>
        </p:nvSpPr>
        <p:spPr>
          <a:xfrm>
            <a:off x="5465510" y="49935"/>
            <a:ext cx="6726490" cy="830997"/>
          </a:xfrm>
          <a:prstGeom prst="rect">
            <a:avLst/>
          </a:prstGeom>
          <a:noFill/>
        </p:spPr>
        <p:txBody>
          <a:bodyPr wrap="square">
            <a:spAutoFit/>
          </a:bodyPr>
          <a:lstStyle/>
          <a:p>
            <a:br>
              <a:rPr lang="en-US" sz="2400" dirty="0"/>
            </a:br>
            <a:endParaRPr lang="en-US" sz="2400" b="0" i="0" dirty="0">
              <a:solidFill>
                <a:srgbClr val="212121"/>
              </a:solidFill>
              <a:effectLst/>
              <a:latin typeface="Source Sans Pro" panose="020B0503030403020204" pitchFamily="34" charset="0"/>
            </a:endParaRPr>
          </a:p>
        </p:txBody>
      </p:sp>
      <p:pic>
        <p:nvPicPr>
          <p:cNvPr id="2" name="Picture 1">
            <a:extLst>
              <a:ext uri="{FF2B5EF4-FFF2-40B4-BE49-F238E27FC236}">
                <a16:creationId xmlns:a16="http://schemas.microsoft.com/office/drawing/2014/main" id="{C7983B25-3714-5210-AD7C-2AF9742897B7}"/>
              </a:ext>
            </a:extLst>
          </p:cNvPr>
          <p:cNvPicPr>
            <a:picLocks noChangeAspect="1"/>
          </p:cNvPicPr>
          <p:nvPr/>
        </p:nvPicPr>
        <p:blipFill>
          <a:blip r:embed="rId2"/>
          <a:stretch>
            <a:fillRect/>
          </a:stretch>
        </p:blipFill>
        <p:spPr>
          <a:xfrm>
            <a:off x="10901052" y="6162591"/>
            <a:ext cx="1290948" cy="645474"/>
          </a:xfrm>
          <a:prstGeom prst="rect">
            <a:avLst/>
          </a:prstGeom>
        </p:spPr>
      </p:pic>
      <p:sp>
        <p:nvSpPr>
          <p:cNvPr id="13" name="TextBox 12">
            <a:extLst>
              <a:ext uri="{FF2B5EF4-FFF2-40B4-BE49-F238E27FC236}">
                <a16:creationId xmlns:a16="http://schemas.microsoft.com/office/drawing/2014/main" id="{2E274633-8B91-4953-2083-0D06BEE74F91}"/>
              </a:ext>
            </a:extLst>
          </p:cNvPr>
          <p:cNvSpPr txBox="1"/>
          <p:nvPr/>
        </p:nvSpPr>
        <p:spPr>
          <a:xfrm>
            <a:off x="5465510" y="301083"/>
            <a:ext cx="6212221" cy="5668347"/>
          </a:xfrm>
          <a:prstGeom prst="rect">
            <a:avLst/>
          </a:prstGeom>
          <a:noFill/>
        </p:spPr>
        <p:txBody>
          <a:bodyPr wrap="square">
            <a:spAutoFit/>
          </a:bodyPr>
          <a:lstStyle/>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You will be evaluated based on how well you meet the qualifications listed in this vacancy announcement. Your qualifications will be evaluated based on your application materials (e.g., resume, supporting documents), your responses on the application questionnaire, and your responses to all assessments required for this position. You will be assessed on the following competencies:</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Attention to Detail</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Customer Service</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Flexibility</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Integrity/Honesty</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Interpersonal Skills</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Learning</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Reading Comprehension</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Self-Management</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Stress Tolerance</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Teamwork</a:t>
            </a:r>
          </a:p>
          <a:p>
            <a:pPr marL="0" marR="0">
              <a:lnSpc>
                <a:spcPct val="115000"/>
              </a:lnSpc>
              <a:spcAft>
                <a:spcPts val="800"/>
              </a:spcAft>
              <a:buNone/>
            </a:pPr>
            <a:r>
              <a:rPr lang="en-US" sz="1400" kern="100" dirty="0">
                <a:effectLst/>
                <a:latin typeface="Aptos" panose="020B0004020202020204" pitchFamily="34" charset="0"/>
                <a:ea typeface="Aptos" panose="020B0004020202020204" pitchFamily="34" charset="0"/>
                <a:cs typeface="Times New Roman" panose="02020603050405020304" pitchFamily="18" charset="0"/>
              </a:rPr>
              <a:t>Overstating your qualifications and/or experience in your application materials or application questionnaire may result in your removal from consideration. </a:t>
            </a:r>
          </a:p>
        </p:txBody>
      </p:sp>
    </p:spTree>
    <p:extLst>
      <p:ext uri="{BB962C8B-B14F-4D97-AF65-F5344CB8AC3E}">
        <p14:creationId xmlns:p14="http://schemas.microsoft.com/office/powerpoint/2010/main" val="500390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A2B4BB-772D-0644-8EAB-633F5E15F00B}"/>
              </a:ext>
            </a:extLst>
          </p:cNvPr>
          <p:cNvSpPr/>
          <p:nvPr/>
        </p:nvSpPr>
        <p:spPr>
          <a:xfrm>
            <a:off x="0" y="0"/>
            <a:ext cx="5347856" cy="6858000"/>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17C924D-7241-FF4D-90C3-AD5B7D92D6D4}"/>
              </a:ext>
            </a:extLst>
          </p:cNvPr>
          <p:cNvSpPr>
            <a:spLocks noGrp="1"/>
          </p:cNvSpPr>
          <p:nvPr>
            <p:ph type="title"/>
          </p:nvPr>
        </p:nvSpPr>
        <p:spPr>
          <a:xfrm>
            <a:off x="-1" y="49935"/>
            <a:ext cx="5347855" cy="1781175"/>
          </a:xfrm>
        </p:spPr>
        <p:txBody>
          <a:bodyPr vert="horz" lIns="91440" tIns="45720" rIns="91440" bIns="45720" rtlCol="0" anchor="ctr">
            <a:noAutofit/>
          </a:bodyPr>
          <a:lstStyle/>
          <a:p>
            <a:pPr algn="ctr"/>
            <a:r>
              <a:rPr lang="en-US" sz="2000" kern="1200" dirty="0">
                <a:solidFill>
                  <a:srgbClr val="FFFFFF"/>
                </a:solidFill>
                <a:latin typeface="+mj-lt"/>
                <a:ea typeface="+mj-ea"/>
                <a:cs typeface="+mj-cs"/>
              </a:rPr>
              <a:t>a</a:t>
            </a:r>
            <a:r>
              <a:rPr lang="en-US" sz="2000" dirty="0">
                <a:solidFill>
                  <a:srgbClr val="FFFFFF"/>
                </a:solidFill>
              </a:rPr>
              <a:t>ssessment questionnaire</a:t>
            </a:r>
            <a:br>
              <a:rPr lang="en-US" sz="2000" dirty="0">
                <a:solidFill>
                  <a:srgbClr val="FFFFFF"/>
                </a:solidFill>
              </a:rPr>
            </a:br>
            <a:br>
              <a:rPr lang="en-US" sz="2000" dirty="0">
                <a:solidFill>
                  <a:srgbClr val="FFFFFF"/>
                </a:solidFill>
              </a:rPr>
            </a:br>
            <a:r>
              <a:rPr lang="en-US" sz="2000" dirty="0">
                <a:solidFill>
                  <a:srgbClr val="FFFFFF"/>
                </a:solidFill>
              </a:rPr>
              <a:t>(</a:t>
            </a:r>
            <a:r>
              <a:rPr lang="en-US" sz="2000" dirty="0">
                <a:solidFill>
                  <a:schemeClr val="bg1"/>
                </a:solidFill>
              </a:rPr>
              <a:t>**This may or may not be in the job announcement)</a:t>
            </a:r>
            <a:endParaRPr lang="en-US" sz="2000" kern="1200" dirty="0">
              <a:solidFill>
                <a:srgbClr val="FFFFFF"/>
              </a:solidFill>
              <a:latin typeface="+mj-lt"/>
              <a:ea typeface="+mj-ea"/>
              <a:cs typeface="+mj-cs"/>
            </a:endParaRPr>
          </a:p>
        </p:txBody>
      </p:sp>
      <p:sp>
        <p:nvSpPr>
          <p:cNvPr id="7" name="Text Placeholder 3">
            <a:extLst>
              <a:ext uri="{FF2B5EF4-FFF2-40B4-BE49-F238E27FC236}">
                <a16:creationId xmlns:a16="http://schemas.microsoft.com/office/drawing/2014/main" id="{D175C7EF-8FCE-1041-ABAB-EF81B82F3B83}"/>
              </a:ext>
            </a:extLst>
          </p:cNvPr>
          <p:cNvSpPr txBox="1">
            <a:spLocks/>
          </p:cNvSpPr>
          <p:nvPr/>
        </p:nvSpPr>
        <p:spPr>
          <a:xfrm>
            <a:off x="235735" y="1881046"/>
            <a:ext cx="4876382" cy="3973346"/>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200" b="0" i="0" dirty="0">
                <a:solidFill>
                  <a:schemeClr val="bg1"/>
                </a:solidFill>
                <a:effectLst/>
              </a:rPr>
              <a:t>Read the questions carefully. Are you comfortable answering </a:t>
            </a:r>
            <a:r>
              <a:rPr lang="en-US" sz="2200" b="1" i="0" dirty="0">
                <a:solidFill>
                  <a:schemeClr val="bg1"/>
                </a:solidFill>
                <a:effectLst/>
              </a:rPr>
              <a:t>all of the questions at the highest level. </a:t>
            </a:r>
          </a:p>
          <a:p>
            <a:pPr algn="l"/>
            <a:r>
              <a:rPr lang="en-US" sz="2200" b="0" i="0" dirty="0">
                <a:solidFill>
                  <a:schemeClr val="bg1"/>
                </a:solidFill>
                <a:effectLst/>
              </a:rPr>
              <a:t>Give yourself full credit for all of your experience when answering these. </a:t>
            </a:r>
            <a:r>
              <a:rPr lang="en-US" sz="2200" b="0" i="1" dirty="0">
                <a:solidFill>
                  <a:schemeClr val="bg1"/>
                </a:solidFill>
                <a:effectLst/>
              </a:rPr>
              <a:t>Paid, unpaid, social, civic experiences.</a:t>
            </a:r>
          </a:p>
          <a:p>
            <a:pPr algn="l"/>
            <a:r>
              <a:rPr lang="en-US" sz="2200" b="0" i="0" dirty="0">
                <a:solidFill>
                  <a:schemeClr val="bg1"/>
                </a:solidFill>
                <a:effectLst/>
              </a:rPr>
              <a:t>Do not be dishonest - but if you can make a case to support the qualification, then do so. </a:t>
            </a:r>
          </a:p>
          <a:p>
            <a:pPr algn="l"/>
            <a:r>
              <a:rPr lang="en-US" sz="2200" dirty="0">
                <a:solidFill>
                  <a:schemeClr val="bg1"/>
                </a:solidFill>
              </a:rPr>
              <a:t>M</a:t>
            </a:r>
            <a:r>
              <a:rPr lang="en-US" sz="2200" b="1" i="0" dirty="0">
                <a:solidFill>
                  <a:schemeClr val="bg1"/>
                </a:solidFill>
                <a:effectLst/>
              </a:rPr>
              <a:t>ake sure your resume corroborates your responses</a:t>
            </a:r>
            <a:r>
              <a:rPr lang="en-US" sz="2200" b="0" i="0" dirty="0">
                <a:solidFill>
                  <a:schemeClr val="bg1"/>
                </a:solidFill>
                <a:effectLst/>
              </a:rPr>
              <a:t>.</a:t>
            </a:r>
          </a:p>
          <a:p>
            <a:br>
              <a:rPr lang="en-US" sz="2000" dirty="0"/>
            </a:br>
            <a:endParaRPr lang="en-US" sz="2800" dirty="0">
              <a:solidFill>
                <a:schemeClr val="bg1"/>
              </a:solidFill>
            </a:endParaRPr>
          </a:p>
          <a:p>
            <a:pPr marL="0" indent="0">
              <a:buNone/>
            </a:pPr>
            <a:endParaRPr lang="en-US" sz="3200" dirty="0">
              <a:solidFill>
                <a:schemeClr val="bg1"/>
              </a:solidFill>
            </a:endParaRPr>
          </a:p>
        </p:txBody>
      </p:sp>
      <p:sp>
        <p:nvSpPr>
          <p:cNvPr id="10" name="TextBox 9">
            <a:extLst>
              <a:ext uri="{FF2B5EF4-FFF2-40B4-BE49-F238E27FC236}">
                <a16:creationId xmlns:a16="http://schemas.microsoft.com/office/drawing/2014/main" id="{74F3DF45-9A9B-4B1E-E9B1-BE4776322772}"/>
              </a:ext>
            </a:extLst>
          </p:cNvPr>
          <p:cNvSpPr txBox="1"/>
          <p:nvPr/>
        </p:nvSpPr>
        <p:spPr>
          <a:xfrm>
            <a:off x="5615484" y="147493"/>
            <a:ext cx="6576516" cy="6555641"/>
          </a:xfrm>
          <a:prstGeom prst="rect">
            <a:avLst/>
          </a:prstGeom>
          <a:noFill/>
        </p:spPr>
        <p:txBody>
          <a:bodyPr wrap="square">
            <a:spAutoFit/>
          </a:bodyPr>
          <a:lstStyle/>
          <a:p>
            <a:pPr marL="0" marR="0">
              <a:spcBef>
                <a:spcPts val="0"/>
              </a:spcBef>
              <a:spcAft>
                <a:spcPts val="0"/>
              </a:spcAft>
            </a:pPr>
            <a:r>
              <a:rPr lang="en-US" sz="3600" b="1" dirty="0">
                <a:solidFill>
                  <a:srgbClr val="112E51"/>
                </a:solidFill>
                <a:latin typeface="Aharoni" panose="02010803020104030203" pitchFamily="2" charset="-79"/>
                <a:ea typeface="Hiragino Kaku Gothic StdN W8" panose="020B0800000000000000" pitchFamily="34" charset="-128"/>
                <a:cs typeface="Times New Roman" panose="02020603050405020304" pitchFamily="18" charset="0"/>
              </a:rPr>
              <a:t>Assessment Questionnaire</a:t>
            </a:r>
          </a:p>
          <a:p>
            <a:pPr algn="l"/>
            <a:r>
              <a:rPr lang="en-US" b="1" dirty="0">
                <a:effectLst/>
                <a:latin typeface=""/>
              </a:rPr>
              <a:t>Work closely with top management to identify and resolve problems.</a:t>
            </a:r>
          </a:p>
          <a:p>
            <a:pPr algn="l"/>
            <a:endParaRPr lang="en-US" dirty="0">
              <a:effectLst/>
              <a:latin typeface=""/>
            </a:endParaRPr>
          </a:p>
          <a:p>
            <a:pPr algn="l">
              <a:buFont typeface="Arial" panose="020B0604020202020204" pitchFamily="34" charset="0"/>
              <a:buChar char="•"/>
            </a:pPr>
            <a:r>
              <a:rPr lang="en-US" b="0" i="0" dirty="0">
                <a:solidFill>
                  <a:srgbClr val="4B545C"/>
                </a:solidFill>
                <a:effectLst/>
                <a:latin typeface=""/>
              </a:rPr>
              <a:t>I have not had education, training or experience in performing this task.</a:t>
            </a:r>
          </a:p>
          <a:p>
            <a:pPr algn="l"/>
            <a:endParaRPr lang="en-US" b="0" i="0" dirty="0">
              <a:solidFill>
                <a:srgbClr val="212121"/>
              </a:solidFill>
              <a:effectLst/>
              <a:latin typeface=""/>
            </a:endParaRPr>
          </a:p>
          <a:p>
            <a:pPr algn="l">
              <a:buFont typeface="Arial" panose="020B0604020202020204" pitchFamily="34" charset="0"/>
              <a:buChar char="•"/>
            </a:pPr>
            <a:r>
              <a:rPr lang="en-US" b="0" i="0" dirty="0">
                <a:solidFill>
                  <a:srgbClr val="4B545C"/>
                </a:solidFill>
                <a:effectLst/>
                <a:latin typeface=""/>
              </a:rPr>
              <a:t>I have had education or training in performing this task</a:t>
            </a:r>
            <a:r>
              <a:rPr lang="en-US" dirty="0">
                <a:solidFill>
                  <a:srgbClr val="4B545C"/>
                </a:solidFill>
                <a:latin typeface=""/>
              </a:rPr>
              <a:t> </a:t>
            </a:r>
            <a:r>
              <a:rPr lang="en-US" b="0" i="0" dirty="0">
                <a:solidFill>
                  <a:srgbClr val="4B545C"/>
                </a:solidFill>
                <a:effectLst/>
                <a:latin typeface=""/>
              </a:rPr>
              <a:t>but have not yet performed it on the job.</a:t>
            </a:r>
          </a:p>
          <a:p>
            <a:pPr algn="l"/>
            <a:endParaRPr lang="en-US" b="0" i="0" dirty="0">
              <a:solidFill>
                <a:srgbClr val="212121"/>
              </a:solidFill>
              <a:effectLst/>
              <a:latin typeface=""/>
            </a:endParaRPr>
          </a:p>
          <a:p>
            <a:pPr algn="l">
              <a:buFont typeface="Arial" panose="020B0604020202020204" pitchFamily="34" charset="0"/>
              <a:buChar char="•"/>
            </a:pPr>
            <a:r>
              <a:rPr lang="en-US" b="0" i="0" dirty="0">
                <a:solidFill>
                  <a:srgbClr val="4B545C"/>
                </a:solidFill>
                <a:effectLst/>
                <a:latin typeface=""/>
              </a:rPr>
              <a:t>I have performed this task on the job, with close supervision from supervisor or senior employee.</a:t>
            </a:r>
          </a:p>
          <a:p>
            <a:pPr algn="l"/>
            <a:endParaRPr lang="en-US" b="0" i="0" dirty="0">
              <a:solidFill>
                <a:srgbClr val="212121"/>
              </a:solidFill>
              <a:effectLst/>
              <a:latin typeface=""/>
            </a:endParaRPr>
          </a:p>
          <a:p>
            <a:pPr algn="l">
              <a:buFont typeface="Arial" panose="020B0604020202020204" pitchFamily="34" charset="0"/>
              <a:buChar char="•"/>
            </a:pPr>
            <a:r>
              <a:rPr lang="en-US" b="0" i="0" dirty="0">
                <a:solidFill>
                  <a:srgbClr val="4B545C"/>
                </a:solidFill>
                <a:effectLst/>
                <a:latin typeface=""/>
              </a:rPr>
              <a:t>I have performed this task as a regular part of the job, independently and usually without review by supervisor or senior employee.</a:t>
            </a:r>
          </a:p>
          <a:p>
            <a:pPr algn="l"/>
            <a:endParaRPr lang="en-US" b="0" i="0" dirty="0">
              <a:solidFill>
                <a:srgbClr val="212121"/>
              </a:solidFill>
              <a:effectLst/>
              <a:latin typeface=""/>
            </a:endParaRPr>
          </a:p>
          <a:p>
            <a:pPr algn="l">
              <a:buFont typeface="Arial" panose="020B0604020202020204" pitchFamily="34" charset="0"/>
              <a:buChar char="•"/>
            </a:pPr>
            <a:r>
              <a:rPr lang="en-US" b="0" i="0" dirty="0">
                <a:solidFill>
                  <a:srgbClr val="4B545C"/>
                </a:solidFill>
                <a:effectLst/>
                <a:latin typeface=""/>
              </a:rPr>
              <a:t>This task has been a central or major part of my work. I have performed it myself routinely, and I have trained others in performance of this task and/or others have consulted me as an expert for assistance in performing this task.</a:t>
            </a:r>
            <a:endParaRPr lang="en-US" b="0" i="0" dirty="0">
              <a:solidFill>
                <a:srgbClr val="212121"/>
              </a:solidFill>
              <a:effectLst/>
              <a:latin typeface=""/>
            </a:endParaRPr>
          </a:p>
          <a:p>
            <a:pPr algn="l"/>
            <a:endParaRPr lang="en-US" sz="2400" b="0" i="0" dirty="0">
              <a:solidFill>
                <a:srgbClr val="212121"/>
              </a:solidFill>
              <a:effectLst/>
              <a:latin typeface="Source Sans Pro" panose="020B0503030403020204" pitchFamily="34" charset="0"/>
            </a:endParaRPr>
          </a:p>
        </p:txBody>
      </p:sp>
    </p:spTree>
    <p:extLst>
      <p:ext uri="{BB962C8B-B14F-4D97-AF65-F5344CB8AC3E}">
        <p14:creationId xmlns:p14="http://schemas.microsoft.com/office/powerpoint/2010/main" val="2746155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F21055-C761-7E32-ED27-1ABEFC6E51E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7085824"/>
          </a:xfrm>
          <a:prstGeom prst="rect">
            <a:avLst/>
          </a:prstGeom>
        </p:spPr>
      </p:pic>
      <p:sp>
        <p:nvSpPr>
          <p:cNvPr id="4" name="TextBox 3">
            <a:extLst>
              <a:ext uri="{FF2B5EF4-FFF2-40B4-BE49-F238E27FC236}">
                <a16:creationId xmlns:a16="http://schemas.microsoft.com/office/drawing/2014/main" id="{4F148CD2-A06C-9882-E5B2-C458BCF20EF1}"/>
              </a:ext>
            </a:extLst>
          </p:cNvPr>
          <p:cNvSpPr txBox="1"/>
          <p:nvPr/>
        </p:nvSpPr>
        <p:spPr>
          <a:xfrm>
            <a:off x="0" y="5110353"/>
            <a:ext cx="12192000" cy="230832"/>
          </a:xfrm>
          <a:prstGeom prst="rect">
            <a:avLst/>
          </a:prstGeom>
          <a:noFill/>
        </p:spPr>
        <p:txBody>
          <a:bodyPr wrap="square" rtlCol="0">
            <a:spAutoFit/>
          </a:bodyPr>
          <a:lstStyle/>
          <a:p>
            <a:r>
              <a:rPr lang="en-US" sz="900">
                <a:hlinkClick r:id="rId3" tooltip="https://www.picpedia.org/chalkboard/b/break.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4276248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973EFF-81C4-8942-A432-95229EE67369}"/>
              </a:ext>
            </a:extLst>
          </p:cNvPr>
          <p:cNvSpPr/>
          <p:nvPr/>
        </p:nvSpPr>
        <p:spPr>
          <a:xfrm>
            <a:off x="0" y="0"/>
            <a:ext cx="12192000" cy="6858000"/>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400" dirty="0">
              <a:solidFill>
                <a:srgbClr val="FFFFFF"/>
              </a:solidFill>
              <a:latin typeface="Goudy Old Style" panose="020205020503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400" dirty="0">
              <a:solidFill>
                <a:srgbClr val="FFFFFF"/>
              </a:solidFill>
              <a:latin typeface="Goudy Old Style" panose="020205020503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5400" dirty="0">
              <a:solidFill>
                <a:srgbClr val="FFFFFF"/>
              </a:solidFill>
              <a:latin typeface="Goudy Old Style" panose="02020502050305020303"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FFFFFF"/>
                </a:solidFill>
                <a:latin typeface="Goudy Old Style" panose="02020502050305020303" pitchFamily="18" charset="0"/>
              </a:rPr>
              <a:t>WRITING YOUR 2-PAGE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FFFFFF"/>
                </a:solidFill>
                <a:latin typeface="Goudy Old Style" panose="02020502050305020303" pitchFamily="18" charset="0"/>
              </a:rPr>
              <a:t>FEDERAL RESUME</a:t>
            </a:r>
            <a:endPar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endParaRPr>
          </a:p>
        </p:txBody>
      </p:sp>
      <p:sp>
        <p:nvSpPr>
          <p:cNvPr id="6" name="Title 1">
            <a:extLst>
              <a:ext uri="{FF2B5EF4-FFF2-40B4-BE49-F238E27FC236}">
                <a16:creationId xmlns:a16="http://schemas.microsoft.com/office/drawing/2014/main" id="{F16743FE-B499-0B42-B9EA-966FA61C463E}"/>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pic>
        <p:nvPicPr>
          <p:cNvPr id="16" name="Picture 15" descr="A person in a suit looking at a picture of a person&#10;&#10;Description automatically generated">
            <a:extLst>
              <a:ext uri="{FF2B5EF4-FFF2-40B4-BE49-F238E27FC236}">
                <a16:creationId xmlns:a16="http://schemas.microsoft.com/office/drawing/2014/main" id="{10D24239-D38D-48A8-90FA-3405DEFD2F4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9125126">
            <a:off x="2301557" y="914226"/>
            <a:ext cx="1663866" cy="2354977"/>
          </a:xfrm>
          <a:prstGeom prst="rect">
            <a:avLst/>
          </a:prstGeom>
        </p:spPr>
      </p:pic>
      <p:pic>
        <p:nvPicPr>
          <p:cNvPr id="22" name="Picture 21" descr="A close-up of a resume&#10;&#10;Description automatically generated">
            <a:extLst>
              <a:ext uri="{FF2B5EF4-FFF2-40B4-BE49-F238E27FC236}">
                <a16:creationId xmlns:a16="http://schemas.microsoft.com/office/drawing/2014/main" id="{F3B7681E-0337-83FC-C92C-EBE082A7175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550368">
            <a:off x="8393521" y="696066"/>
            <a:ext cx="1677580" cy="2170986"/>
          </a:xfrm>
          <a:prstGeom prst="rect">
            <a:avLst/>
          </a:prstGeom>
        </p:spPr>
      </p:pic>
      <p:pic>
        <p:nvPicPr>
          <p:cNvPr id="28" name="Picture 27" descr="A yellow smiley face with a thumb up&#10;&#10;Description automatically generated">
            <a:extLst>
              <a:ext uri="{FF2B5EF4-FFF2-40B4-BE49-F238E27FC236}">
                <a16:creationId xmlns:a16="http://schemas.microsoft.com/office/drawing/2014/main" id="{15263512-D9CA-CEE4-0A65-8C4B94D1BD3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813218" y="111924"/>
            <a:ext cx="4073552" cy="3256139"/>
          </a:xfrm>
          <a:prstGeom prst="rect">
            <a:avLst/>
          </a:prstGeom>
        </p:spPr>
      </p:pic>
      <p:pic>
        <p:nvPicPr>
          <p:cNvPr id="31" name="Picture 30" descr="A yellow emoji with a fist and eyes&#10;&#10;Description automatically generated">
            <a:extLst>
              <a:ext uri="{FF2B5EF4-FFF2-40B4-BE49-F238E27FC236}">
                <a16:creationId xmlns:a16="http://schemas.microsoft.com/office/drawing/2014/main" id="{F6CD58C0-612A-4A7B-A78A-D7DCE5ACD0EE}"/>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2602921" y="314588"/>
            <a:ext cx="2933942" cy="2933942"/>
          </a:xfrm>
          <a:prstGeom prst="rect">
            <a:avLst/>
          </a:prstGeom>
        </p:spPr>
      </p:pic>
    </p:spTree>
    <p:extLst>
      <p:ext uri="{BB962C8B-B14F-4D97-AF65-F5344CB8AC3E}">
        <p14:creationId xmlns:p14="http://schemas.microsoft.com/office/powerpoint/2010/main" val="1047608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A6179D-DEE1-985D-ADB6-DCC292395CC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91EA17D-77AE-2071-F9C4-6361189263F5}"/>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rPr>
              <a:t>EXERCISE</a:t>
            </a:r>
          </a:p>
        </p:txBody>
      </p:sp>
      <p:sp>
        <p:nvSpPr>
          <p:cNvPr id="6" name="Title 1">
            <a:extLst>
              <a:ext uri="{FF2B5EF4-FFF2-40B4-BE49-F238E27FC236}">
                <a16:creationId xmlns:a16="http://schemas.microsoft.com/office/drawing/2014/main" id="{9C297C2B-C853-4F93-59ED-EBD5250B52C1}"/>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sp>
        <p:nvSpPr>
          <p:cNvPr id="3" name="Content Placeholder 2">
            <a:extLst>
              <a:ext uri="{FF2B5EF4-FFF2-40B4-BE49-F238E27FC236}">
                <a16:creationId xmlns:a16="http://schemas.microsoft.com/office/drawing/2014/main" id="{654A44C5-EB24-D453-5BAF-72596E22E97F}"/>
              </a:ext>
            </a:extLst>
          </p:cNvPr>
          <p:cNvSpPr>
            <a:spLocks noGrp="1"/>
          </p:cNvSpPr>
          <p:nvPr>
            <p:ph idx="1"/>
          </p:nvPr>
        </p:nvSpPr>
        <p:spPr>
          <a:xfrm>
            <a:off x="912267" y="2814486"/>
            <a:ext cx="7252311" cy="4293963"/>
          </a:xfrm>
        </p:spPr>
        <p:txBody>
          <a:bodyPr>
            <a:normAutofit/>
          </a:bodyPr>
          <a:lstStyle/>
          <a:p>
            <a:pPr>
              <a:buFont typeface="Wingdings" pitchFamily="2" charset="2"/>
              <a:buChar char="Ø"/>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a:p>
            <a:pPr marL="0" indent="0">
              <a:buNone/>
            </a:pPr>
            <a:r>
              <a:rPr lang="en-US" sz="4000" dirty="0">
                <a:solidFill>
                  <a:schemeClr val="tx1"/>
                </a:solidFill>
                <a:latin typeface="Source Sans Pro" panose="020B0503030403020204" pitchFamily="34" charset="0"/>
                <a:ea typeface="Source Sans Pro" panose="020B0503030403020204" pitchFamily="34" charset="0"/>
                <a:cs typeface="Ayuthaya" pitchFamily="2" charset="-34"/>
              </a:rPr>
              <a:t>What do people come to you for?</a:t>
            </a:r>
          </a:p>
          <a:p>
            <a:pPr marL="0" indent="0">
              <a:buNone/>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p:txBody>
      </p:sp>
      <p:pic>
        <p:nvPicPr>
          <p:cNvPr id="8" name="Picture 7" descr="A person on a blue exercise ball&#10;&#10;Description automatically generated">
            <a:extLst>
              <a:ext uri="{FF2B5EF4-FFF2-40B4-BE49-F238E27FC236}">
                <a16:creationId xmlns:a16="http://schemas.microsoft.com/office/drawing/2014/main" id="{818CDCA2-5E80-C370-5E1D-B5E42BC5D5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00422" y="1934116"/>
            <a:ext cx="3705166" cy="2539273"/>
          </a:xfrm>
          <a:prstGeom prst="rect">
            <a:avLst/>
          </a:prstGeom>
        </p:spPr>
      </p:pic>
      <p:pic>
        <p:nvPicPr>
          <p:cNvPr id="2" name="Picture 1">
            <a:extLst>
              <a:ext uri="{FF2B5EF4-FFF2-40B4-BE49-F238E27FC236}">
                <a16:creationId xmlns:a16="http://schemas.microsoft.com/office/drawing/2014/main" id="{85BAE566-3677-6489-0330-6D14E33ED6CC}"/>
              </a:ext>
            </a:extLst>
          </p:cNvPr>
          <p:cNvPicPr>
            <a:picLocks noChangeAspect="1"/>
          </p:cNvPicPr>
          <p:nvPr/>
        </p:nvPicPr>
        <p:blipFill>
          <a:blip r:embed="rId4"/>
          <a:stretch>
            <a:fillRect/>
          </a:stretch>
        </p:blipFill>
        <p:spPr>
          <a:xfrm>
            <a:off x="10305592" y="5891281"/>
            <a:ext cx="1799996" cy="899998"/>
          </a:xfrm>
          <a:prstGeom prst="rect">
            <a:avLst/>
          </a:prstGeom>
        </p:spPr>
      </p:pic>
    </p:spTree>
    <p:extLst>
      <p:ext uri="{BB962C8B-B14F-4D97-AF65-F5344CB8AC3E}">
        <p14:creationId xmlns:p14="http://schemas.microsoft.com/office/powerpoint/2010/main" val="1084964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0799A5-22A0-A27F-FFB6-8A9A64C5BB5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F001FC1-2DAD-5368-9468-F398CE380D20}"/>
              </a:ext>
            </a:extLst>
          </p:cNvPr>
          <p:cNvSpPr/>
          <p:nvPr/>
        </p:nvSpPr>
        <p:spPr>
          <a:xfrm>
            <a:off x="0" y="0"/>
            <a:ext cx="12192000" cy="1562100"/>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dirty="0">
                <a:latin typeface="+mj-lt"/>
              </a:rPr>
              <a:t>CHALLENGE</a:t>
            </a:r>
          </a:p>
        </p:txBody>
      </p:sp>
      <p:sp>
        <p:nvSpPr>
          <p:cNvPr id="2" name="TextBox 1">
            <a:extLst>
              <a:ext uri="{FF2B5EF4-FFF2-40B4-BE49-F238E27FC236}">
                <a16:creationId xmlns:a16="http://schemas.microsoft.com/office/drawing/2014/main" id="{8F8F7C47-B9AF-E9B8-12DD-B8EE59467FAC}"/>
              </a:ext>
            </a:extLst>
          </p:cNvPr>
          <p:cNvSpPr txBox="1"/>
          <p:nvPr/>
        </p:nvSpPr>
        <p:spPr>
          <a:xfrm flipH="1">
            <a:off x="1067769" y="1826261"/>
            <a:ext cx="9163050" cy="4031873"/>
          </a:xfrm>
          <a:prstGeom prst="rect">
            <a:avLst/>
          </a:prstGeom>
          <a:noFill/>
        </p:spPr>
        <p:txBody>
          <a:bodyPr wrap="square" rtlCol="0">
            <a:spAutoFit/>
          </a:bodyPr>
          <a:lstStyle/>
          <a:p>
            <a:r>
              <a:rPr lang="en-US" sz="2000" b="1" dirty="0">
                <a:latin typeface="Source Sans Pro" panose="020B0503030403020204" pitchFamily="34" charset="0"/>
                <a:ea typeface="Source Sans Pro" panose="020B0503030403020204" pitchFamily="34" charset="0"/>
              </a:rPr>
              <a:t>The biggest challenge with the updated guidelines for the federal resume is demonstrating your value within the 2-page limit. </a:t>
            </a:r>
          </a:p>
          <a:p>
            <a:endParaRPr lang="en-US" sz="800" b="1" dirty="0">
              <a:latin typeface="Source Sans Pro" panose="020B0503030403020204" pitchFamily="34" charset="0"/>
              <a:ea typeface="Source Sans Pro" panose="020B0503030403020204" pitchFamily="34" charset="0"/>
            </a:endParaRPr>
          </a:p>
          <a:p>
            <a:r>
              <a:rPr lang="en-US" sz="2000" b="1" dirty="0">
                <a:latin typeface="Source Sans Pro" panose="020B0503030403020204" pitchFamily="34" charset="0"/>
                <a:ea typeface="Source Sans Pro" panose="020B0503030403020204" pitchFamily="34" charset="0"/>
              </a:rPr>
              <a:t>Tips from </a:t>
            </a:r>
            <a:r>
              <a:rPr lang="en-US" sz="2000" b="1" dirty="0" err="1">
                <a:latin typeface="Source Sans Pro" panose="020B0503030403020204" pitchFamily="34" charset="0"/>
                <a:ea typeface="Source Sans Pro" panose="020B0503030403020204" pitchFamily="34" charset="0"/>
              </a:rPr>
              <a:t>USAJobs</a:t>
            </a:r>
            <a:r>
              <a:rPr lang="en-US" sz="2000" b="1" dirty="0">
                <a:latin typeface="Source Sans Pro" panose="020B0503030403020204" pitchFamily="34" charset="0"/>
                <a:ea typeface="Source Sans Pro" panose="020B0503030403020204" pitchFamily="34" charset="0"/>
              </a:rPr>
              <a:t>: </a:t>
            </a:r>
            <a:r>
              <a:rPr lang="en-US" sz="1600" b="1" dirty="0">
                <a:latin typeface="Source Sans Pro" panose="020B0503030403020204" pitchFamily="34" charset="0"/>
                <a:ea typeface="Source Sans Pro" panose="020B0503030403020204" pitchFamily="34" charset="0"/>
              </a:rPr>
              <a:t>(</a:t>
            </a:r>
            <a:r>
              <a:rPr lang="en-US" sz="1600" b="1" dirty="0">
                <a:solidFill>
                  <a:srgbClr val="0070C0"/>
                </a:solidFill>
                <a:latin typeface="Source Sans Pro" panose="020B0503030403020204" pitchFamily="34" charset="0"/>
                <a:ea typeface="Source Sans Pro" panose="020B0503030403020204" pitchFamily="34" charset="0"/>
              </a:rPr>
              <a:t>https://</a:t>
            </a:r>
            <a:r>
              <a:rPr lang="en-US" sz="1600" b="1" dirty="0" err="1">
                <a:solidFill>
                  <a:srgbClr val="0070C0"/>
                </a:solidFill>
                <a:latin typeface="Source Sans Pro" panose="020B0503030403020204" pitchFamily="34" charset="0"/>
                <a:ea typeface="Source Sans Pro" panose="020B0503030403020204" pitchFamily="34" charset="0"/>
              </a:rPr>
              <a:t>help.usajobs.gov</a:t>
            </a:r>
            <a:r>
              <a:rPr lang="en-US" sz="1600" b="1" dirty="0">
                <a:solidFill>
                  <a:srgbClr val="0070C0"/>
                </a:solidFill>
                <a:latin typeface="Source Sans Pro" panose="020B0503030403020204" pitchFamily="34" charset="0"/>
                <a:ea typeface="Source Sans Pro" panose="020B0503030403020204" pitchFamily="34" charset="0"/>
              </a:rPr>
              <a:t>/</a:t>
            </a:r>
            <a:r>
              <a:rPr lang="en-US" sz="1600" b="1" dirty="0" err="1">
                <a:solidFill>
                  <a:srgbClr val="0070C0"/>
                </a:solidFill>
                <a:latin typeface="Source Sans Pro" panose="020B0503030403020204" pitchFamily="34" charset="0"/>
                <a:ea typeface="Source Sans Pro" panose="020B0503030403020204" pitchFamily="34" charset="0"/>
              </a:rPr>
              <a:t>faq</a:t>
            </a:r>
            <a:r>
              <a:rPr lang="en-US" sz="1600" b="1" dirty="0">
                <a:solidFill>
                  <a:srgbClr val="0070C0"/>
                </a:solidFill>
                <a:latin typeface="Source Sans Pro" panose="020B0503030403020204" pitchFamily="34" charset="0"/>
                <a:ea typeface="Source Sans Pro" panose="020B0503030403020204" pitchFamily="34" charset="0"/>
              </a:rPr>
              <a:t>/application/documents/resume/</a:t>
            </a:r>
            <a:r>
              <a:rPr lang="en-US" sz="1600" b="1" dirty="0" err="1">
                <a:solidFill>
                  <a:srgbClr val="0070C0"/>
                </a:solidFill>
                <a:latin typeface="Source Sans Pro" panose="020B0503030403020204" pitchFamily="34" charset="0"/>
                <a:ea typeface="Source Sans Pro" panose="020B0503030403020204" pitchFamily="34" charset="0"/>
              </a:rPr>
              <a:t>what-to-include#what-file-type-should-i-use</a:t>
            </a:r>
            <a:r>
              <a:rPr lang="en-US" sz="1600" b="1" dirty="0">
                <a:latin typeface="Source Sans Pro" panose="020B0503030403020204" pitchFamily="34" charset="0"/>
                <a:ea typeface="Source Sans Pro" panose="020B0503030403020204" pitchFamily="34" charset="0"/>
              </a:rPr>
              <a:t>)</a:t>
            </a:r>
          </a:p>
          <a:p>
            <a:endParaRPr lang="en-US" sz="800" b="1" dirty="0">
              <a:latin typeface="Source Sans Pro" panose="020B0503030403020204" pitchFamily="34" charset="0"/>
              <a:ea typeface="Source Sans Pro" panose="020B0503030403020204" pitchFamily="34" charset="0"/>
            </a:endParaRPr>
          </a:p>
          <a:p>
            <a:r>
              <a:rPr lang="en-US" dirty="0"/>
              <a:t>“Your resume must be 5 MB or less. We recommend saving and uploading your resume as a PDF to maintain formatting and number of pages. We also accept GIF, JPG, JPEG, PNG, RTF, TXT, ODT or Word (DOC or DOCX). We do not accept PDF portfolio files. Use a standard 8.5x11-inch size for your document.</a:t>
            </a:r>
          </a:p>
          <a:p>
            <a:r>
              <a:rPr lang="en-US" dirty="0"/>
              <a:t>We recommend using a sans-serif font size like Lato, if available. Other recommended options are Calibri, Helvetica, Arial, Verdana, Open Sans, Source Sans Pro, Roboto or Noto Sans. Make your page margins 0.5 inches. Consider using 14-point size font for titles and 10-point for the main text in your resume.”</a:t>
            </a:r>
          </a:p>
          <a:p>
            <a:endParaRPr lang="en-US" sz="2000" b="1" dirty="0">
              <a:latin typeface="+mj-lt"/>
            </a:endParaRPr>
          </a:p>
        </p:txBody>
      </p:sp>
      <p:pic>
        <p:nvPicPr>
          <p:cNvPr id="3" name="Picture 2">
            <a:extLst>
              <a:ext uri="{FF2B5EF4-FFF2-40B4-BE49-F238E27FC236}">
                <a16:creationId xmlns:a16="http://schemas.microsoft.com/office/drawing/2014/main" id="{C450EBD6-88E7-6C3C-C766-B2621F44B7CD}"/>
              </a:ext>
            </a:extLst>
          </p:cNvPr>
          <p:cNvPicPr>
            <a:picLocks noChangeAspect="1"/>
          </p:cNvPicPr>
          <p:nvPr/>
        </p:nvPicPr>
        <p:blipFill>
          <a:blip r:embed="rId2"/>
          <a:stretch>
            <a:fillRect/>
          </a:stretch>
        </p:blipFill>
        <p:spPr>
          <a:xfrm>
            <a:off x="10283916" y="5845403"/>
            <a:ext cx="1854986" cy="927493"/>
          </a:xfrm>
          <a:prstGeom prst="rect">
            <a:avLst/>
          </a:prstGeom>
        </p:spPr>
      </p:pic>
    </p:spTree>
    <p:extLst>
      <p:ext uri="{BB962C8B-B14F-4D97-AF65-F5344CB8AC3E}">
        <p14:creationId xmlns:p14="http://schemas.microsoft.com/office/powerpoint/2010/main" val="3126647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34F63-2057-1AE2-4411-8F948EE80F9C}"/>
              </a:ext>
            </a:extLst>
          </p:cNvPr>
          <p:cNvSpPr>
            <a:spLocks noGrp="1"/>
          </p:cNvSpPr>
          <p:nvPr>
            <p:ph idx="1"/>
          </p:nvPr>
        </p:nvSpPr>
        <p:spPr>
          <a:xfrm>
            <a:off x="587189" y="2227088"/>
            <a:ext cx="11397982" cy="4859511"/>
          </a:xfrm>
        </p:spPr>
        <p:txBody>
          <a:bodyPr>
            <a:noAutofit/>
          </a:bodyPr>
          <a:lstStyle/>
          <a:p>
            <a:pPr marL="0" marR="0" lvl="0" indent="0" algn="l" rtl="0">
              <a:spcBef>
                <a:spcPts val="0"/>
              </a:spcBef>
              <a:spcAft>
                <a:spcPts val="0"/>
              </a:spcAft>
              <a:buClr>
                <a:schemeClr val="dk1"/>
              </a:buClr>
              <a:buSzPts val="2000"/>
              <a:buNone/>
            </a:pPr>
            <a:r>
              <a:rPr lang="en-US" sz="2000" b="1" dirty="0">
                <a:solidFill>
                  <a:schemeClr val="dk1"/>
                </a:solidFill>
                <a:latin typeface="Source Sans Pro" panose="020B0503030403020204" pitchFamily="34" charset="0"/>
                <a:ea typeface="Source Sans Pro" panose="020B0503030403020204" pitchFamily="34" charset="0"/>
                <a:cs typeface="Calibri"/>
                <a:sym typeface="Calibri"/>
              </a:rPr>
              <a:t>1.  </a:t>
            </a:r>
            <a:r>
              <a:rPr lang="en-US" sz="2000" b="1"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2 pages. </a:t>
            </a:r>
            <a:r>
              <a:rPr lang="en-US" sz="20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New as of 2025.</a:t>
            </a:r>
          </a:p>
          <a:p>
            <a:pPr marL="0" marR="0" lvl="0" indent="0" algn="l" rtl="0">
              <a:spcBef>
                <a:spcPts val="0"/>
              </a:spcBef>
              <a:spcAft>
                <a:spcPts val="0"/>
              </a:spcAft>
              <a:buClr>
                <a:schemeClr val="dk1"/>
              </a:buClr>
              <a:buSzPts val="2000"/>
              <a:buNone/>
            </a:pPr>
            <a:endParaRPr lang="en-US" sz="2000" b="0" i="1" u="none" strike="noStrike" cap="none" dirty="0">
              <a:solidFill>
                <a:schemeClr val="dk1"/>
              </a:solidFill>
              <a:latin typeface="Source Sans Pro" panose="020B0503030403020204" pitchFamily="34" charset="0"/>
              <a:ea typeface="Source Sans Pro" panose="020B0503030403020204" pitchFamily="34" charset="0"/>
              <a:cs typeface="Calibri"/>
              <a:sym typeface="Calibri"/>
            </a:endParaRPr>
          </a:p>
          <a:p>
            <a:pPr marL="0" marR="0" lvl="0" indent="0" algn="l" rtl="0">
              <a:spcBef>
                <a:spcPts val="0"/>
              </a:spcBef>
              <a:spcAft>
                <a:spcPts val="0"/>
              </a:spcAft>
              <a:buClr>
                <a:schemeClr val="dk1"/>
              </a:buClr>
              <a:buSzPts val="2000"/>
              <a:buNone/>
            </a:pPr>
            <a:r>
              <a:rPr lang="en-US" sz="2000" b="1" dirty="0">
                <a:solidFill>
                  <a:schemeClr val="dk1"/>
                </a:solidFill>
                <a:latin typeface="Source Sans Pro" panose="020B0503030403020204" pitchFamily="34" charset="0"/>
                <a:ea typeface="Source Sans Pro" panose="020B0503030403020204" pitchFamily="34" charset="0"/>
                <a:cs typeface="Calibri"/>
                <a:sym typeface="Calibri"/>
              </a:rPr>
              <a:t>2.  </a:t>
            </a:r>
            <a:r>
              <a:rPr lang="en-US" sz="2000" b="1"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Simple Format.  </a:t>
            </a:r>
            <a:r>
              <a:rPr lang="en-US" sz="20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Make it very easy for the reader. </a:t>
            </a:r>
          </a:p>
          <a:p>
            <a:pPr marL="400050" lvl="2" indent="0">
              <a:spcBef>
                <a:spcPts val="0"/>
              </a:spcBef>
              <a:spcAft>
                <a:spcPts val="0"/>
              </a:spcAft>
              <a:buClr>
                <a:schemeClr val="dk1"/>
              </a:buClr>
              <a:buSzPts val="2000"/>
            </a:pPr>
            <a:r>
              <a:rPr lang="en-US" sz="20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   No graphics, text boxes, etc.  </a:t>
            </a:r>
          </a:p>
          <a:p>
            <a:pPr marL="400050" lvl="2" indent="0">
              <a:spcBef>
                <a:spcPts val="0"/>
              </a:spcBef>
              <a:spcAft>
                <a:spcPts val="0"/>
              </a:spcAft>
              <a:buClr>
                <a:schemeClr val="dk1"/>
              </a:buClr>
              <a:buSzPts val="2000"/>
            </a:pPr>
            <a:r>
              <a:rPr lang="en-US" sz="20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   Create in MS Word (not the resume builder). Do </a:t>
            </a:r>
            <a:r>
              <a:rPr lang="en-US" sz="2000" dirty="0">
                <a:solidFill>
                  <a:schemeClr val="dk1"/>
                </a:solidFill>
                <a:latin typeface="Source Sans Pro" panose="020B0503030403020204" pitchFamily="34" charset="0"/>
                <a:ea typeface="Source Sans Pro" panose="020B0503030403020204" pitchFamily="34" charset="0"/>
                <a:cs typeface="Calibri"/>
                <a:sym typeface="Calibri"/>
              </a:rPr>
              <a:t>not use pre-formatted templates.</a:t>
            </a:r>
            <a:endParaRPr lang="en-US" sz="20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endParaRPr>
          </a:p>
          <a:p>
            <a:pPr marL="0" marR="0" lvl="0" indent="0" algn="l" rtl="0">
              <a:spcBef>
                <a:spcPts val="0"/>
              </a:spcBef>
              <a:spcAft>
                <a:spcPts val="0"/>
              </a:spcAft>
              <a:buClr>
                <a:schemeClr val="dk1"/>
              </a:buClr>
              <a:buSzPts val="2000"/>
              <a:buNone/>
            </a:pPr>
            <a:endParaRPr lang="en-US" sz="20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endParaRPr>
          </a:p>
          <a:p>
            <a:pPr marL="0" marR="0" lvl="0" indent="0" algn="l" rtl="0">
              <a:spcBef>
                <a:spcPts val="0"/>
              </a:spcBef>
              <a:spcAft>
                <a:spcPts val="0"/>
              </a:spcAft>
              <a:buClr>
                <a:schemeClr val="dk1"/>
              </a:buClr>
              <a:buSzPts val="2000"/>
              <a:buNone/>
            </a:pPr>
            <a:r>
              <a:rPr lang="en-US" sz="2000" b="1" dirty="0">
                <a:solidFill>
                  <a:schemeClr val="dk1"/>
                </a:solidFill>
                <a:latin typeface="Source Sans Pro" panose="020B0503030403020204" pitchFamily="34" charset="0"/>
                <a:ea typeface="Source Sans Pro" panose="020B0503030403020204" pitchFamily="34" charset="0"/>
                <a:cs typeface="Calibri"/>
                <a:sym typeface="Calibri"/>
              </a:rPr>
              <a:t>3.  </a:t>
            </a:r>
            <a:r>
              <a:rPr lang="en-US" sz="2000" b="1"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Universal Font. </a:t>
            </a:r>
            <a:r>
              <a:rPr lang="en-US" sz="200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See USA Jobs suggestions. </a:t>
            </a:r>
          </a:p>
          <a:p>
            <a:pPr marL="0" marR="0" lvl="0" indent="0" algn="l" rtl="0">
              <a:spcBef>
                <a:spcPts val="0"/>
              </a:spcBef>
              <a:spcAft>
                <a:spcPts val="0"/>
              </a:spcAft>
              <a:buClr>
                <a:schemeClr val="dk1"/>
              </a:buClr>
              <a:buSzPts val="2000"/>
              <a:buNone/>
            </a:pPr>
            <a:endParaRPr lang="en-US" sz="2000" b="1"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endParaRPr>
          </a:p>
          <a:p>
            <a:pPr marL="0" marR="0" lvl="0" indent="0" algn="l" rtl="0">
              <a:spcBef>
                <a:spcPts val="0"/>
              </a:spcBef>
              <a:spcAft>
                <a:spcPts val="0"/>
              </a:spcAft>
              <a:buClr>
                <a:schemeClr val="dk1"/>
              </a:buClr>
              <a:buSzPts val="2000"/>
              <a:buNone/>
            </a:pPr>
            <a:r>
              <a:rPr lang="en-US" sz="2000" b="1" dirty="0">
                <a:solidFill>
                  <a:schemeClr val="dk1"/>
                </a:solidFill>
                <a:latin typeface="Source Sans Pro" panose="020B0503030403020204" pitchFamily="34" charset="0"/>
                <a:ea typeface="Source Sans Pro" panose="020B0503030403020204" pitchFamily="34" charset="0"/>
                <a:cs typeface="Calibri"/>
                <a:sym typeface="Calibri"/>
              </a:rPr>
              <a:t>4.  </a:t>
            </a:r>
            <a:r>
              <a:rPr lang="en-US" sz="2000" b="1"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10-point Font or higher. </a:t>
            </a:r>
            <a:r>
              <a:rPr lang="en-US" sz="20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Use 10, 11, or 12 point font for text. Larger text for headings.</a:t>
            </a:r>
          </a:p>
          <a:p>
            <a:pPr marL="0" marR="0" lvl="0" indent="0" algn="l" rtl="0">
              <a:spcBef>
                <a:spcPts val="0"/>
              </a:spcBef>
              <a:spcAft>
                <a:spcPts val="0"/>
              </a:spcAft>
              <a:buClr>
                <a:schemeClr val="dk1"/>
              </a:buClr>
              <a:buSzPts val="2000"/>
              <a:buNone/>
            </a:pPr>
            <a:endParaRPr lang="en-US" sz="20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endParaRPr>
          </a:p>
          <a:p>
            <a:pPr marL="0" marR="0" lvl="0" indent="0" algn="l" rtl="0">
              <a:spcBef>
                <a:spcPts val="0"/>
              </a:spcBef>
              <a:spcAft>
                <a:spcPts val="0"/>
              </a:spcAft>
              <a:buClr>
                <a:schemeClr val="dk1"/>
              </a:buClr>
              <a:buSzPts val="2000"/>
              <a:buNone/>
            </a:pPr>
            <a:r>
              <a:rPr lang="en-US" sz="2000" b="1" dirty="0">
                <a:solidFill>
                  <a:schemeClr val="dk1"/>
                </a:solidFill>
                <a:latin typeface="Source Sans Pro" panose="020B0503030403020204" pitchFamily="34" charset="0"/>
                <a:ea typeface="Source Sans Pro" panose="020B0503030403020204" pitchFamily="34" charset="0"/>
                <a:cs typeface="Calibri"/>
                <a:sym typeface="Calibri"/>
              </a:rPr>
              <a:t>5.  </a:t>
            </a:r>
            <a:r>
              <a:rPr lang="en-US" sz="2000" b="1"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No personal information. </a:t>
            </a:r>
            <a:r>
              <a:rPr lang="en-US" sz="20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rPr>
              <a:t>Do not include family status, photos, social security number, </a:t>
            </a:r>
            <a:r>
              <a:rPr lang="en-US" sz="2000" dirty="0">
                <a:solidFill>
                  <a:schemeClr val="dk1"/>
                </a:solidFill>
                <a:latin typeface="Source Sans Pro" panose="020B0503030403020204" pitchFamily="34" charset="0"/>
                <a:ea typeface="Source Sans Pro" panose="020B0503030403020204" pitchFamily="34" charset="0"/>
                <a:cs typeface="Calibri"/>
                <a:sym typeface="Calibri"/>
              </a:rPr>
              <a:t>etc. </a:t>
            </a:r>
            <a:endParaRPr lang="en-US" sz="20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endParaRPr>
          </a:p>
          <a:p>
            <a:pPr marL="0" marR="0" lvl="0" indent="0" algn="l" rtl="0">
              <a:spcBef>
                <a:spcPts val="0"/>
              </a:spcBef>
              <a:spcAft>
                <a:spcPts val="0"/>
              </a:spcAft>
              <a:buClr>
                <a:schemeClr val="dk1"/>
              </a:buClr>
              <a:buSzPts val="2000"/>
              <a:buNone/>
            </a:pPr>
            <a:endParaRPr lang="en-US" sz="2000" noProof="0" dirty="0">
              <a:solidFill>
                <a:schemeClr val="dk1"/>
              </a:solidFill>
              <a:latin typeface="Source Sans Pro" panose="020B0503030403020204" pitchFamily="34" charset="0"/>
              <a:ea typeface="Source Sans Pro" panose="020B0503030403020204" pitchFamily="34" charset="0"/>
              <a:cs typeface="Calibri"/>
              <a:sym typeface="Calibri"/>
            </a:endParaRPr>
          </a:p>
          <a:p>
            <a:pPr marL="0" marR="0" lvl="0" indent="0" algn="l" rtl="0">
              <a:spcBef>
                <a:spcPts val="0"/>
              </a:spcBef>
              <a:spcAft>
                <a:spcPts val="0"/>
              </a:spcAft>
              <a:buClr>
                <a:schemeClr val="dk1"/>
              </a:buClr>
              <a:buSzPts val="2000"/>
              <a:buNone/>
            </a:pPr>
            <a:r>
              <a:rPr kumimoji="0" lang="en-US" sz="2000" b="1" i="0" u="none" strike="noStrike" kern="0" cap="none" spc="0" normalizeH="0" baseline="0" dirty="0">
                <a:ln>
                  <a:noFill/>
                </a:ln>
                <a:solidFill>
                  <a:schemeClr val="dk1"/>
                </a:solidFill>
                <a:effectLst/>
                <a:uLnTx/>
                <a:uFillTx/>
                <a:latin typeface="Source Sans Pro" panose="020B0503030403020204" pitchFamily="34" charset="0"/>
                <a:ea typeface="Source Sans Pro" panose="020B0503030403020204" pitchFamily="34" charset="0"/>
                <a:cs typeface="Calibri"/>
                <a:sym typeface="Calibri"/>
              </a:rPr>
              <a:t>6.  </a:t>
            </a:r>
            <a:r>
              <a:rPr kumimoji="0" lang="en-US" sz="2000" b="1" i="0" u="none" strike="noStrike" kern="0" cap="none" spc="0" normalizeH="0" baseline="0" dirty="0">
                <a:ln>
                  <a:noFill/>
                </a:ln>
                <a:solidFill>
                  <a:srgbClr val="000000"/>
                </a:solidFill>
                <a:effectLst/>
                <a:uLnTx/>
                <a:uFillTx/>
                <a:latin typeface="Source Sans Pro" panose="020B0503030403020204" pitchFamily="34" charset="0"/>
                <a:ea typeface="Source Sans Pro" panose="020B0503030403020204" pitchFamily="34" charset="0"/>
                <a:cs typeface="Calibri"/>
                <a:sym typeface="Calibri"/>
              </a:rPr>
              <a:t>Grammar. </a:t>
            </a:r>
            <a:r>
              <a:rPr kumimoji="0" lang="en-US" sz="2000" b="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Calibri"/>
                <a:sym typeface="Calibri"/>
              </a:rPr>
              <a:t>Use present tense for current job; past tense for previous jobs.</a:t>
            </a:r>
            <a:endParaRPr lang="en-US" sz="20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endParaRPr>
          </a:p>
        </p:txBody>
      </p:sp>
      <p:sp>
        <p:nvSpPr>
          <p:cNvPr id="4" name="Rectangle 3">
            <a:extLst>
              <a:ext uri="{FF2B5EF4-FFF2-40B4-BE49-F238E27FC236}">
                <a16:creationId xmlns:a16="http://schemas.microsoft.com/office/drawing/2014/main" id="{421FC626-12C1-BAE0-1B59-83AA364F5CD4}"/>
              </a:ext>
            </a:extLst>
          </p:cNvPr>
          <p:cNvSpPr/>
          <p:nvPr/>
        </p:nvSpPr>
        <p:spPr>
          <a:xfrm>
            <a:off x="0" y="-142875"/>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Goudy Old Style" panose="02020502050305020303" pitchFamily="18" charset="0"/>
              </a:rPr>
              <a:t>FEDERAL RESUME</a:t>
            </a:r>
          </a:p>
        </p:txBody>
      </p:sp>
      <p:pic>
        <p:nvPicPr>
          <p:cNvPr id="2" name="Google Shape;88;p13">
            <a:extLst>
              <a:ext uri="{FF2B5EF4-FFF2-40B4-BE49-F238E27FC236}">
                <a16:creationId xmlns:a16="http://schemas.microsoft.com/office/drawing/2014/main" id="{925901E5-030F-CE3D-C3FA-000EC2A59CDF}"/>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10397447" y="5926393"/>
            <a:ext cx="1547973" cy="844195"/>
          </a:xfrm>
          <a:prstGeom prst="rect">
            <a:avLst/>
          </a:prstGeom>
          <a:noFill/>
          <a:ln>
            <a:noFill/>
          </a:ln>
        </p:spPr>
      </p:pic>
    </p:spTree>
    <p:extLst>
      <p:ext uri="{BB962C8B-B14F-4D97-AF65-F5344CB8AC3E}">
        <p14:creationId xmlns:p14="http://schemas.microsoft.com/office/powerpoint/2010/main" val="368333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973EFF-81C4-8942-A432-95229EE67369}"/>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6EBA872-90F5-764A-9A15-9483F575D247}"/>
              </a:ext>
            </a:extLst>
          </p:cNvPr>
          <p:cNvSpPr txBox="1"/>
          <p:nvPr/>
        </p:nvSpPr>
        <p:spPr>
          <a:xfrm>
            <a:off x="692728" y="1934115"/>
            <a:ext cx="11109214" cy="4401205"/>
          </a:xfrm>
          <a:prstGeom prst="rect">
            <a:avLst/>
          </a:prstGeom>
          <a:noFill/>
        </p:spPr>
        <p:txBody>
          <a:bodyPr wrap="square" rtlCol="0">
            <a:spAutoFit/>
          </a:bodyPr>
          <a:lstStyle/>
          <a:p>
            <a:r>
              <a:rPr lang="en-US" sz="4000" b="1" dirty="0">
                <a:latin typeface="+mj-lt"/>
              </a:rPr>
              <a:t>Corliss Jackson</a:t>
            </a:r>
          </a:p>
          <a:p>
            <a:pPr marL="742950" lvl="1" indent="-285750">
              <a:buFont typeface="Arial" panose="020B0604020202020204" pitchFamily="34" charset="0"/>
              <a:buChar char="•"/>
            </a:pPr>
            <a:r>
              <a:rPr lang="en-US" sz="2600" dirty="0">
                <a:latin typeface="+mj-lt"/>
              </a:rPr>
              <a:t>President and CEO</a:t>
            </a:r>
          </a:p>
          <a:p>
            <a:pPr marL="742950" lvl="1" indent="-285750">
              <a:buFont typeface="Arial" panose="020B0604020202020204" pitchFamily="34" charset="0"/>
              <a:buChar char="•"/>
            </a:pPr>
            <a:r>
              <a:rPr lang="en-US" sz="2600" dirty="0">
                <a:latin typeface="+mj-lt"/>
              </a:rPr>
              <a:t>25 years of Federal HR recruiting and staffing experience, started at NIH</a:t>
            </a:r>
          </a:p>
          <a:p>
            <a:pPr marL="742950" lvl="1" indent="-285750">
              <a:buFont typeface="Arial" panose="020B0604020202020204" pitchFamily="34" charset="0"/>
              <a:buChar char="•"/>
            </a:pPr>
            <a:r>
              <a:rPr lang="en-US" sz="2600" dirty="0">
                <a:latin typeface="+mj-lt"/>
              </a:rPr>
              <a:t>Director of HR for the US Election Assistance Commission</a:t>
            </a:r>
          </a:p>
          <a:p>
            <a:pPr marL="742950" lvl="1" indent="-285750">
              <a:buFont typeface="Arial" panose="020B0604020202020204" pitchFamily="34" charset="0"/>
              <a:buChar char="•"/>
            </a:pPr>
            <a:r>
              <a:rPr lang="en-US" sz="2600" dirty="0">
                <a:latin typeface="+mj-lt"/>
              </a:rPr>
              <a:t>Author of </a:t>
            </a:r>
            <a:r>
              <a:rPr lang="en-US" sz="2600" b="1" dirty="0">
                <a:latin typeface="+mj-lt"/>
              </a:rPr>
              <a:t>Washington Post’s</a:t>
            </a:r>
            <a:r>
              <a:rPr lang="en-US" sz="2600" dirty="0">
                <a:latin typeface="+mj-lt"/>
              </a:rPr>
              <a:t> Federal jobs column, </a:t>
            </a:r>
            <a:r>
              <a:rPr lang="en-US" sz="2600" b="1" i="1" dirty="0">
                <a:latin typeface="+mj-lt"/>
              </a:rPr>
              <a:t>Corliss’ Corner</a:t>
            </a:r>
          </a:p>
          <a:p>
            <a:pPr marL="742950" lvl="1" indent="-285750">
              <a:buFont typeface="Arial" panose="020B0604020202020204" pitchFamily="34" charset="0"/>
              <a:buChar char="•"/>
            </a:pPr>
            <a:r>
              <a:rPr lang="en-US" sz="2600" dirty="0">
                <a:latin typeface="+mj-lt"/>
              </a:rPr>
              <a:t>Author of </a:t>
            </a:r>
            <a:r>
              <a:rPr lang="en-US" sz="2600" b="1" i="1" dirty="0">
                <a:latin typeface="+mj-lt"/>
              </a:rPr>
              <a:t>Cracking the Federal Job Code: Top Secret Tips for Today’s Federal Job Seeker</a:t>
            </a:r>
          </a:p>
          <a:p>
            <a:pPr lvl="1"/>
            <a:endParaRPr lang="en-US" sz="2000" dirty="0"/>
          </a:p>
          <a:p>
            <a:pPr lvl="1"/>
            <a:r>
              <a:rPr lang="en-US" sz="2000" dirty="0"/>
              <a:t>“I support professionals moving from federal service to entrepreneurship, guide career pivots during periods of uncertainty, and advise organizations on growth, leadership, and workforce transformation.”</a:t>
            </a:r>
            <a:endParaRPr lang="en-US" sz="2000" b="1" i="1" dirty="0">
              <a:latin typeface="+mj-lt"/>
            </a:endParaRPr>
          </a:p>
          <a:p>
            <a:pPr marL="285750" indent="-285750">
              <a:buFont typeface="Arial" panose="020B0604020202020204" pitchFamily="34" charset="0"/>
              <a:buChar char="•"/>
            </a:pPr>
            <a:endParaRPr lang="en-US" sz="2400" dirty="0">
              <a:latin typeface="+mj-lt"/>
            </a:endParaRPr>
          </a:p>
        </p:txBody>
      </p:sp>
      <p:sp>
        <p:nvSpPr>
          <p:cNvPr id="6" name="Title 1">
            <a:extLst>
              <a:ext uri="{FF2B5EF4-FFF2-40B4-BE49-F238E27FC236}">
                <a16:creationId xmlns:a16="http://schemas.microsoft.com/office/drawing/2014/main" id="{F16743FE-B499-0B42-B9EA-966FA61C463E}"/>
              </a:ext>
            </a:extLst>
          </p:cNvPr>
          <p:cNvSpPr txBox="1">
            <a:spLocks/>
          </p:cNvSpPr>
          <p:nvPr/>
        </p:nvSpPr>
        <p:spPr>
          <a:xfrm>
            <a:off x="0" y="37582"/>
            <a:ext cx="12192000" cy="167194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5400" dirty="0">
                <a:solidFill>
                  <a:schemeClr val="bg1"/>
                </a:solidFill>
              </a:rPr>
              <a:t>MANIFEST CAREERS </a:t>
            </a:r>
          </a:p>
          <a:p>
            <a:pPr algn="ctr"/>
            <a:r>
              <a:rPr lang="en-US" sz="2400" dirty="0">
                <a:solidFill>
                  <a:schemeClr val="bg1"/>
                </a:solidFill>
              </a:rPr>
              <a:t>(Formerly Federal job results)</a:t>
            </a:r>
          </a:p>
          <a:p>
            <a:pPr algn="ctr"/>
            <a:r>
              <a:rPr lang="en-US" sz="2200" dirty="0">
                <a:solidFill>
                  <a:schemeClr val="bg1"/>
                </a:solidFill>
              </a:rPr>
              <a:t>established 2007 </a:t>
            </a:r>
          </a:p>
        </p:txBody>
      </p:sp>
      <p:pic>
        <p:nvPicPr>
          <p:cNvPr id="10" name="Picture 9" descr="A close-up of a person smiling&#10;&#10;Description automatically generated">
            <a:extLst>
              <a:ext uri="{FF2B5EF4-FFF2-40B4-BE49-F238E27FC236}">
                <a16:creationId xmlns:a16="http://schemas.microsoft.com/office/drawing/2014/main" id="{9C7BE12B-41B2-8A11-0EE9-CD679A72C425}"/>
              </a:ext>
            </a:extLst>
          </p:cNvPr>
          <p:cNvPicPr>
            <a:picLocks noChangeAspect="1"/>
          </p:cNvPicPr>
          <p:nvPr/>
        </p:nvPicPr>
        <p:blipFill>
          <a:blip r:embed="rId2"/>
          <a:stretch>
            <a:fillRect/>
          </a:stretch>
        </p:blipFill>
        <p:spPr>
          <a:xfrm>
            <a:off x="1" y="5500255"/>
            <a:ext cx="1225924" cy="1357745"/>
          </a:xfrm>
          <a:prstGeom prst="rect">
            <a:avLst/>
          </a:prstGeom>
        </p:spPr>
      </p:pic>
      <p:pic>
        <p:nvPicPr>
          <p:cNvPr id="2" name="Picture 1">
            <a:extLst>
              <a:ext uri="{FF2B5EF4-FFF2-40B4-BE49-F238E27FC236}">
                <a16:creationId xmlns:a16="http://schemas.microsoft.com/office/drawing/2014/main" id="{8EC43A57-1E58-2803-5527-60CD0D7308BE}"/>
              </a:ext>
            </a:extLst>
          </p:cNvPr>
          <p:cNvPicPr>
            <a:picLocks noChangeAspect="1"/>
          </p:cNvPicPr>
          <p:nvPr/>
        </p:nvPicPr>
        <p:blipFill>
          <a:blip r:embed="rId3"/>
          <a:stretch>
            <a:fillRect/>
          </a:stretch>
        </p:blipFill>
        <p:spPr>
          <a:xfrm>
            <a:off x="10713323" y="6151418"/>
            <a:ext cx="1338000" cy="669000"/>
          </a:xfrm>
          <a:prstGeom prst="rect">
            <a:avLst/>
          </a:prstGeom>
        </p:spPr>
      </p:pic>
    </p:spTree>
    <p:extLst>
      <p:ext uri="{BB962C8B-B14F-4D97-AF65-F5344CB8AC3E}">
        <p14:creationId xmlns:p14="http://schemas.microsoft.com/office/powerpoint/2010/main" val="619231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234F63-2057-1AE2-4411-8F948EE80F9C}"/>
              </a:ext>
            </a:extLst>
          </p:cNvPr>
          <p:cNvSpPr>
            <a:spLocks noGrp="1"/>
          </p:cNvSpPr>
          <p:nvPr>
            <p:ph idx="1"/>
          </p:nvPr>
        </p:nvSpPr>
        <p:spPr>
          <a:xfrm>
            <a:off x="604320" y="2172996"/>
            <a:ext cx="11341100" cy="4685004"/>
          </a:xfrm>
        </p:spPr>
        <p:txBody>
          <a:bodyPr>
            <a:noAutofit/>
          </a:bodyPr>
          <a:lstStyle/>
          <a:p>
            <a:pPr marL="0" indent="0" fontAlgn="auto">
              <a:spcBef>
                <a:spcPts val="0"/>
              </a:spcBef>
              <a:spcAft>
                <a:spcPts val="0"/>
              </a:spcAft>
              <a:buClr>
                <a:srgbClr val="000000"/>
              </a:buClr>
              <a:buSzPts val="2000"/>
              <a:buNone/>
              <a:defRPr/>
            </a:pPr>
            <a:r>
              <a:rPr kumimoji="0" lang="en-US" sz="2200" b="1"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Calibri"/>
                <a:sym typeface="Calibri"/>
              </a:rPr>
              <a:t>7. Use bullets. </a:t>
            </a:r>
            <a:r>
              <a:rPr kumimoji="0" lang="en-US" sz="2200" b="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Calibri"/>
                <a:sym typeface="Calibri"/>
              </a:rPr>
              <a:t>Ideally, 3 accomplishment statements for each job.</a:t>
            </a:r>
          </a:p>
          <a:p>
            <a:pPr marL="0" indent="0" fontAlgn="auto">
              <a:spcBef>
                <a:spcPts val="0"/>
              </a:spcBef>
              <a:spcAft>
                <a:spcPts val="0"/>
              </a:spcAft>
              <a:buClr>
                <a:srgbClr val="000000"/>
              </a:buClr>
              <a:buSzPts val="2000"/>
              <a:buNone/>
              <a:defRPr/>
            </a:pPr>
            <a:endParaRPr lang="en-US" sz="2200" kern="0" noProof="0" dirty="0">
              <a:latin typeface="Source Sans Pro" panose="020B0503030403020204" pitchFamily="34" charset="0"/>
              <a:ea typeface="Source Sans Pro" panose="020B0503030403020204" pitchFamily="34" charset="0"/>
              <a:cs typeface="Arial"/>
              <a:sym typeface="Arial"/>
            </a:endParaRPr>
          </a:p>
          <a:p>
            <a:pPr marL="346075" indent="-336550" fontAlgn="auto">
              <a:spcBef>
                <a:spcPts val="0"/>
              </a:spcBef>
              <a:spcAft>
                <a:spcPts val="0"/>
              </a:spcAft>
              <a:buClr>
                <a:srgbClr val="000000"/>
              </a:buClr>
              <a:buSzPts val="2000"/>
              <a:buNone/>
              <a:defRPr/>
            </a:pPr>
            <a:r>
              <a:rPr kumimoji="0" lang="en-US" sz="2200" b="1" i="0" u="none" strike="noStrike" kern="0" cap="none" spc="0" normalizeH="0" baseline="0" dirty="0">
                <a:ln>
                  <a:noFill/>
                </a:ln>
                <a:solidFill>
                  <a:srgbClr val="000000"/>
                </a:solidFill>
                <a:effectLst/>
                <a:uLnTx/>
                <a:uFillTx/>
                <a:latin typeface="Source Sans Pro" panose="020B0503030403020204" pitchFamily="34" charset="0"/>
                <a:ea typeface="Source Sans Pro" panose="020B0503030403020204" pitchFamily="34" charset="0"/>
                <a:cs typeface="Arial"/>
                <a:sym typeface="Arial"/>
              </a:rPr>
              <a:t>8. </a:t>
            </a:r>
            <a:r>
              <a:rPr kumimoji="0" lang="en-US" sz="2200" b="1"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Calibri"/>
                <a:sym typeface="Calibri"/>
              </a:rPr>
              <a:t>Heading. </a:t>
            </a:r>
            <a:r>
              <a:rPr kumimoji="0" lang="en-US" sz="2200" b="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Calibri"/>
                <a:sym typeface="Calibri"/>
              </a:rPr>
              <a:t>Lead each accomplishment statement with a bolded heading, which can easily be changed based on your target position.</a:t>
            </a:r>
          </a:p>
          <a:p>
            <a:pPr marL="1030288" lvl="8" indent="0">
              <a:spcBef>
                <a:spcPts val="0"/>
              </a:spcBef>
              <a:buClr>
                <a:srgbClr val="000000"/>
              </a:buClr>
              <a:buSzPts val="1200"/>
              <a:buNone/>
              <a:defRPr/>
            </a:pPr>
            <a:endParaRPr kumimoji="0" lang="en-US" sz="2200" b="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Arial"/>
              <a:sym typeface="Arial"/>
            </a:endParaRPr>
          </a:p>
          <a:p>
            <a:pPr marL="1095375" marR="0" lvl="0" indent="-1085850" algn="l" defTabSz="914400" rtl="0" eaLnBrk="1" fontAlgn="auto" latinLnBrk="0" hangingPunct="1">
              <a:spcBef>
                <a:spcPts val="0"/>
              </a:spcBef>
              <a:spcAft>
                <a:spcPts val="0"/>
              </a:spcAft>
              <a:buClr>
                <a:srgbClr val="000000"/>
              </a:buClr>
              <a:buSzPts val="2000"/>
              <a:buNone/>
              <a:defRPr/>
            </a:pPr>
            <a:r>
              <a:rPr kumimoji="0" lang="en-US" sz="2200" b="1"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Calibri"/>
                <a:sym typeface="Calibri"/>
              </a:rPr>
              <a:t>9. Dates. </a:t>
            </a:r>
            <a:r>
              <a:rPr kumimoji="0" lang="en-US" sz="2200" b="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Calibri"/>
                <a:sym typeface="Calibri"/>
              </a:rPr>
              <a:t>List employment in months and years going backward from today: MM/YYYY - MM/YYYY. Read announcement if they want MM/DD/YYYY.</a:t>
            </a:r>
          </a:p>
          <a:p>
            <a:pPr marL="1095375" marR="0" lvl="0" indent="-1085850" algn="l" defTabSz="914400" rtl="0" eaLnBrk="1" fontAlgn="auto" latinLnBrk="0" hangingPunct="1">
              <a:spcBef>
                <a:spcPts val="0"/>
              </a:spcBef>
              <a:spcAft>
                <a:spcPts val="0"/>
              </a:spcAft>
              <a:buClr>
                <a:srgbClr val="000000"/>
              </a:buClr>
              <a:buSzPts val="2000"/>
              <a:buNone/>
              <a:defRPr/>
            </a:pPr>
            <a:endParaRPr kumimoji="0" lang="en-US" sz="2200" b="0"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Calibri"/>
              <a:sym typeface="Calibri"/>
            </a:endParaRPr>
          </a:p>
          <a:p>
            <a:pPr marL="0" marR="0" lvl="0" indent="0" algn="l" defTabSz="914400" rtl="0" eaLnBrk="1" fontAlgn="auto" latinLnBrk="0" hangingPunct="1">
              <a:spcBef>
                <a:spcPts val="0"/>
              </a:spcBef>
              <a:spcAft>
                <a:spcPts val="0"/>
              </a:spcAft>
              <a:buClr>
                <a:srgbClr val="000000"/>
              </a:buClr>
              <a:buSzPts val="2000"/>
              <a:buNone/>
              <a:defRPr/>
            </a:pPr>
            <a:r>
              <a:rPr kumimoji="0" lang="en-US" sz="2200" b="1" i="0" u="none" strike="noStrike" kern="0" cap="none" spc="0" normalizeH="0" baseline="0" noProof="0" dirty="0">
                <a:ln>
                  <a:noFill/>
                </a:ln>
                <a:solidFill>
                  <a:srgbClr val="000000"/>
                </a:solidFill>
                <a:effectLst/>
                <a:uLnTx/>
                <a:uFillTx/>
                <a:latin typeface="Source Sans Pro" panose="020B0503030403020204" pitchFamily="34" charset="0"/>
                <a:ea typeface="Source Sans Pro" panose="020B0503030403020204" pitchFamily="34" charset="0"/>
                <a:cs typeface="Calibri"/>
                <a:sym typeface="Calibri"/>
              </a:rPr>
              <a:t>10. Chronological (Reverse Chronological). </a:t>
            </a:r>
            <a:r>
              <a:rPr lang="en-US" sz="2200" kern="0" dirty="0">
                <a:solidFill>
                  <a:srgbClr val="000000"/>
                </a:solidFill>
                <a:latin typeface="Source Sans Pro" panose="020B0503030403020204" pitchFamily="34" charset="0"/>
                <a:ea typeface="Source Sans Pro" panose="020B0503030403020204" pitchFamily="34" charset="0"/>
                <a:cs typeface="Calibri"/>
                <a:sym typeface="Calibri"/>
              </a:rPr>
              <a:t>Go backwards from today through 2016.</a:t>
            </a:r>
          </a:p>
          <a:p>
            <a:pPr marL="0" marR="0" lvl="0" indent="0" algn="l" defTabSz="914400" rtl="0" eaLnBrk="1" fontAlgn="auto" latinLnBrk="0" hangingPunct="1">
              <a:spcBef>
                <a:spcPts val="0"/>
              </a:spcBef>
              <a:spcAft>
                <a:spcPts val="0"/>
              </a:spcAft>
              <a:buClr>
                <a:srgbClr val="000000"/>
              </a:buClr>
              <a:buSzPts val="2000"/>
              <a:buNone/>
              <a:defRPr/>
            </a:pPr>
            <a:endParaRPr lang="en-US" sz="2200" kern="0" dirty="0">
              <a:solidFill>
                <a:srgbClr val="000000"/>
              </a:solidFill>
              <a:latin typeface="Source Sans Pro" panose="020B0503030403020204" pitchFamily="34" charset="0"/>
              <a:ea typeface="Source Sans Pro" panose="020B0503030403020204" pitchFamily="34" charset="0"/>
              <a:cs typeface="Calibri"/>
              <a:sym typeface="Calibri"/>
            </a:endParaRPr>
          </a:p>
          <a:p>
            <a:pPr marL="0" marR="0" lvl="0" indent="0" algn="l" defTabSz="914400" rtl="0" eaLnBrk="1" fontAlgn="auto" latinLnBrk="0" hangingPunct="1">
              <a:spcBef>
                <a:spcPts val="0"/>
              </a:spcBef>
              <a:spcAft>
                <a:spcPts val="0"/>
              </a:spcAft>
              <a:buClr>
                <a:srgbClr val="000000"/>
              </a:buClr>
              <a:buSzPts val="2000"/>
              <a:buNone/>
              <a:defRPr/>
            </a:pPr>
            <a:r>
              <a:rPr lang="en-US" sz="2200" b="1" kern="0" dirty="0">
                <a:solidFill>
                  <a:srgbClr val="000000"/>
                </a:solidFill>
                <a:latin typeface="Source Sans Pro" panose="020B0503030403020204" pitchFamily="34" charset="0"/>
                <a:ea typeface="Source Sans Pro" panose="020B0503030403020204" pitchFamily="34" charset="0"/>
                <a:cs typeface="Calibri"/>
                <a:sym typeface="Calibri"/>
              </a:rPr>
              <a:t>11.</a:t>
            </a:r>
            <a:r>
              <a:rPr lang="en-US" sz="2200" kern="0" dirty="0">
                <a:solidFill>
                  <a:srgbClr val="000000"/>
                </a:solidFill>
                <a:latin typeface="Source Sans Pro" panose="020B0503030403020204" pitchFamily="34" charset="0"/>
                <a:ea typeface="Source Sans Pro" panose="020B0503030403020204" pitchFamily="34" charset="0"/>
                <a:cs typeface="Calibri"/>
                <a:sym typeface="Calibri"/>
              </a:rPr>
              <a:t> </a:t>
            </a:r>
            <a:r>
              <a:rPr lang="en-US" sz="2200" b="1" kern="0" dirty="0">
                <a:solidFill>
                  <a:srgbClr val="000000"/>
                </a:solidFill>
                <a:latin typeface="Source Sans Pro" panose="020B0503030403020204" pitchFamily="34" charset="0"/>
                <a:ea typeface="Source Sans Pro" panose="020B0503030403020204" pitchFamily="34" charset="0"/>
                <a:cs typeface="Calibri"/>
                <a:sym typeface="Calibri"/>
              </a:rPr>
              <a:t>Qualifications. </a:t>
            </a:r>
            <a:r>
              <a:rPr lang="en-US" sz="2200" kern="0" dirty="0">
                <a:solidFill>
                  <a:schemeClr val="tx1"/>
                </a:solidFill>
                <a:latin typeface="Source Sans Pro" panose="020B0503030403020204" pitchFamily="34" charset="0"/>
                <a:ea typeface="Source Sans Pro" panose="020B0503030403020204" pitchFamily="34" charset="0"/>
                <a:cs typeface="Calibri"/>
                <a:sym typeface="Calibri"/>
              </a:rPr>
              <a:t>A</a:t>
            </a:r>
            <a:r>
              <a:rPr lang="en-US" dirty="0">
                <a:solidFill>
                  <a:schemeClr val="tx1"/>
                </a:solidFill>
                <a:latin typeface="Source Sans Pro" panose="020B0503030403020204" pitchFamily="34" charset="0"/>
                <a:ea typeface="Source Sans Pro" panose="020B0503030403020204" pitchFamily="34" charset="0"/>
              </a:rPr>
              <a:t>ddress every required qualification in the job announcement. For      	example, if the qualifications section says you need experience with </a:t>
            </a:r>
            <a:r>
              <a:rPr lang="en-US" b="1" dirty="0">
                <a:solidFill>
                  <a:schemeClr val="tx1"/>
                </a:solidFill>
                <a:latin typeface="Source Sans Pro" panose="020B0503030403020204" pitchFamily="34" charset="0"/>
                <a:ea typeface="Source Sans Pro" panose="020B0503030403020204" pitchFamily="34" charset="0"/>
              </a:rPr>
              <a:t>MS Project</a:t>
            </a:r>
            <a:r>
              <a:rPr lang="en-US" dirty="0">
                <a:solidFill>
                  <a:schemeClr val="tx1"/>
                </a:solidFill>
                <a:latin typeface="Source Sans Pro" panose="020B0503030403020204" pitchFamily="34" charset="0"/>
                <a:ea typeface="Source Sans Pro" panose="020B0503030403020204" pitchFamily="34" charset="0"/>
              </a:rPr>
              <a:t>, 	you need to use “</a:t>
            </a:r>
            <a:r>
              <a:rPr lang="en-US" b="1" dirty="0">
                <a:solidFill>
                  <a:schemeClr val="tx1"/>
                </a:solidFill>
                <a:latin typeface="Source Sans Pro" panose="020B0503030403020204" pitchFamily="34" charset="0"/>
                <a:ea typeface="Source Sans Pro" panose="020B0503030403020204" pitchFamily="34" charset="0"/>
              </a:rPr>
              <a:t>MS Project” </a:t>
            </a:r>
            <a:r>
              <a:rPr lang="en-US" dirty="0">
                <a:solidFill>
                  <a:schemeClr val="tx1"/>
                </a:solidFill>
                <a:latin typeface="Source Sans Pro" panose="020B0503030403020204" pitchFamily="34" charset="0"/>
                <a:ea typeface="Source Sans Pro" panose="020B0503030403020204" pitchFamily="34" charset="0"/>
              </a:rPr>
              <a:t>in your resume.</a:t>
            </a:r>
          </a:p>
          <a:p>
            <a:pPr marL="0" marR="0" lvl="0" indent="0" algn="l" defTabSz="914400" rtl="0" eaLnBrk="1" fontAlgn="auto" latinLnBrk="0" hangingPunct="1">
              <a:spcBef>
                <a:spcPts val="0"/>
              </a:spcBef>
              <a:spcAft>
                <a:spcPts val="0"/>
              </a:spcAft>
              <a:buClr>
                <a:srgbClr val="000000"/>
              </a:buClr>
              <a:buSzPts val="2000"/>
              <a:buNone/>
              <a:defRPr/>
            </a:pPr>
            <a:endParaRPr lang="en-US" sz="2200" b="0" i="0" u="none" strike="noStrike" cap="none" dirty="0">
              <a:solidFill>
                <a:schemeClr val="dk1"/>
              </a:solidFill>
              <a:latin typeface="Source Sans Pro" panose="020B0503030403020204" pitchFamily="34" charset="0"/>
              <a:ea typeface="Source Sans Pro" panose="020B0503030403020204" pitchFamily="34" charset="0"/>
              <a:cs typeface="Calibri"/>
              <a:sym typeface="Calibri"/>
            </a:endParaRPr>
          </a:p>
        </p:txBody>
      </p:sp>
      <p:sp>
        <p:nvSpPr>
          <p:cNvPr id="4" name="Rectangle 3">
            <a:extLst>
              <a:ext uri="{FF2B5EF4-FFF2-40B4-BE49-F238E27FC236}">
                <a16:creationId xmlns:a16="http://schemas.microsoft.com/office/drawing/2014/main" id="{421FC626-12C1-BAE0-1B59-83AA364F5CD4}"/>
              </a:ext>
            </a:extLst>
          </p:cNvPr>
          <p:cNvSpPr/>
          <p:nvPr/>
        </p:nvSpPr>
        <p:spPr>
          <a:xfrm>
            <a:off x="0" y="-142875"/>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Goudy Old Style" panose="02020502050305020303" pitchFamily="18" charset="0"/>
              </a:rPr>
              <a:t>FEDERAL RESUME</a:t>
            </a:r>
          </a:p>
        </p:txBody>
      </p:sp>
    </p:spTree>
    <p:extLst>
      <p:ext uri="{BB962C8B-B14F-4D97-AF65-F5344CB8AC3E}">
        <p14:creationId xmlns:p14="http://schemas.microsoft.com/office/powerpoint/2010/main" val="3806479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D9C88-E6D3-1011-BD66-540B4885D44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BD4651-34A1-9D5D-7264-64C5110EA25E}"/>
              </a:ext>
            </a:extLst>
          </p:cNvPr>
          <p:cNvSpPr>
            <a:spLocks noGrp="1"/>
          </p:cNvSpPr>
          <p:nvPr>
            <p:ph idx="1"/>
          </p:nvPr>
        </p:nvSpPr>
        <p:spPr>
          <a:xfrm>
            <a:off x="604320" y="2172996"/>
            <a:ext cx="11341100" cy="4343400"/>
          </a:xfrm>
        </p:spPr>
        <p:txBody>
          <a:bodyPr>
            <a:noAutofit/>
          </a:bodyPr>
          <a:lstStyle/>
          <a:p>
            <a:pPr marL="914400" lvl="1" indent="-457200" fontAlgn="base">
              <a:spcBef>
                <a:spcPct val="20000"/>
              </a:spcBef>
              <a:spcAft>
                <a:spcPct val="0"/>
              </a:spcAft>
              <a:buSzPct val="105000"/>
              <a:defRPr/>
            </a:pPr>
            <a:r>
              <a:rPr lang="en-US" altLang="en-US" sz="2800" dirty="0">
                <a:latin typeface="Source Sans Pro" panose="020B0503030403020204" pitchFamily="34" charset="0"/>
                <a:ea typeface="Source Sans Pro" panose="020B0503030403020204" pitchFamily="34" charset="0"/>
              </a:rPr>
              <a:t>Personal Information </a:t>
            </a:r>
          </a:p>
          <a:p>
            <a:pPr lvl="2" fontAlgn="base">
              <a:spcBef>
                <a:spcPct val="20000"/>
              </a:spcBef>
              <a:spcAft>
                <a:spcPct val="0"/>
              </a:spcAft>
              <a:buSzPct val="105000"/>
              <a:buFont typeface="Courier New" panose="02070309020205020404" pitchFamily="49" charset="0"/>
              <a:buChar char="o"/>
              <a:defRPr/>
            </a:pPr>
            <a:r>
              <a:rPr lang="en-US" altLang="en-US" sz="2600" dirty="0">
                <a:latin typeface="Source Sans Pro" panose="020B0503030403020204" pitchFamily="34" charset="0"/>
                <a:ea typeface="Source Sans Pro" panose="020B0503030403020204" pitchFamily="34" charset="0"/>
              </a:rPr>
              <a:t>  Name, Email, Phone</a:t>
            </a:r>
          </a:p>
          <a:p>
            <a:pPr marL="914400" lvl="1" indent="-457200" fontAlgn="base">
              <a:spcBef>
                <a:spcPct val="20000"/>
              </a:spcBef>
              <a:spcAft>
                <a:spcPct val="0"/>
              </a:spcAft>
              <a:buSzPct val="105000"/>
              <a:defRPr/>
            </a:pPr>
            <a:r>
              <a:rPr lang="en-US" altLang="en-US" sz="2800" dirty="0">
                <a:latin typeface="Source Sans Pro" panose="020B0503030403020204" pitchFamily="34" charset="0"/>
                <a:ea typeface="Source Sans Pro" panose="020B0503030403020204" pitchFamily="34" charset="0"/>
              </a:rPr>
              <a:t>Job Title Section</a:t>
            </a:r>
          </a:p>
          <a:p>
            <a:pPr marL="914400" lvl="1" indent="-457200" fontAlgn="base">
              <a:spcBef>
                <a:spcPct val="20000"/>
              </a:spcBef>
              <a:spcAft>
                <a:spcPct val="0"/>
              </a:spcAft>
              <a:buSzPct val="105000"/>
              <a:defRPr/>
            </a:pPr>
            <a:r>
              <a:rPr lang="en-US" altLang="en-US" sz="2800" dirty="0">
                <a:latin typeface="Source Sans Pro" panose="020B0503030403020204" pitchFamily="34" charset="0"/>
                <a:ea typeface="Source Sans Pro" panose="020B0503030403020204" pitchFamily="34" charset="0"/>
              </a:rPr>
              <a:t>Core Skills / Technical Skills / Certifications</a:t>
            </a:r>
          </a:p>
          <a:p>
            <a:pPr marL="914400" lvl="1" indent="-457200" fontAlgn="base">
              <a:spcBef>
                <a:spcPct val="20000"/>
              </a:spcBef>
              <a:spcAft>
                <a:spcPct val="0"/>
              </a:spcAft>
              <a:buSzPct val="105000"/>
              <a:defRPr/>
            </a:pPr>
            <a:r>
              <a:rPr lang="en-US" altLang="en-US" sz="2800" dirty="0">
                <a:latin typeface="Source Sans Pro" panose="020B0503030403020204" pitchFamily="34" charset="0"/>
                <a:ea typeface="Source Sans Pro" panose="020B0503030403020204" pitchFamily="34" charset="0"/>
              </a:rPr>
              <a:t>Professional (Work) Experience</a:t>
            </a:r>
          </a:p>
          <a:p>
            <a:pPr lvl="2" fontAlgn="base">
              <a:spcBef>
                <a:spcPct val="20000"/>
              </a:spcBef>
              <a:spcAft>
                <a:spcPct val="0"/>
              </a:spcAft>
              <a:buSzPct val="105000"/>
              <a:buFont typeface="Courier New" panose="02070309020205020404" pitchFamily="49" charset="0"/>
              <a:buChar char="o"/>
              <a:defRPr/>
            </a:pPr>
            <a:r>
              <a:rPr lang="en-US" altLang="en-US" sz="2600" dirty="0">
                <a:latin typeface="Source Sans Pro" panose="020B0503030403020204" pitchFamily="34" charset="0"/>
                <a:ea typeface="Source Sans Pro" panose="020B0503030403020204" pitchFamily="34" charset="0"/>
              </a:rPr>
              <a:t>  2-3 line summary of Job (include scope, areas of responsibility, staff oversight, budget oversight, etc. )</a:t>
            </a:r>
          </a:p>
          <a:p>
            <a:pPr lvl="2" fontAlgn="base">
              <a:spcBef>
                <a:spcPct val="20000"/>
              </a:spcBef>
              <a:spcAft>
                <a:spcPct val="0"/>
              </a:spcAft>
              <a:buSzPct val="105000"/>
              <a:buFont typeface="Courier New" panose="02070309020205020404" pitchFamily="49" charset="0"/>
              <a:buChar char="o"/>
              <a:defRPr/>
            </a:pPr>
            <a:r>
              <a:rPr lang="en-US" altLang="en-US" sz="2600" dirty="0">
                <a:latin typeface="Source Sans Pro" panose="020B0503030403020204" pitchFamily="34" charset="0"/>
                <a:ea typeface="Source Sans Pro" panose="020B0503030403020204" pitchFamily="34" charset="0"/>
              </a:rPr>
              <a:t> Optional Responsibilities with Category Headings</a:t>
            </a:r>
          </a:p>
          <a:p>
            <a:pPr lvl="2" fontAlgn="base">
              <a:spcBef>
                <a:spcPct val="20000"/>
              </a:spcBef>
              <a:spcAft>
                <a:spcPct val="0"/>
              </a:spcAft>
              <a:buSzPct val="105000"/>
              <a:buFont typeface="Courier New" panose="02070309020205020404" pitchFamily="49" charset="0"/>
              <a:buChar char="o"/>
              <a:defRPr/>
            </a:pPr>
            <a:r>
              <a:rPr lang="en-US" altLang="en-US" sz="2600" dirty="0">
                <a:latin typeface="Source Sans Pro" panose="020B0503030403020204" pitchFamily="34" charset="0"/>
                <a:ea typeface="Source Sans Pro" panose="020B0503030403020204" pitchFamily="34" charset="0"/>
              </a:rPr>
              <a:t>  Accomplishment Statements (3+ per job) </a:t>
            </a:r>
          </a:p>
        </p:txBody>
      </p:sp>
      <p:sp>
        <p:nvSpPr>
          <p:cNvPr id="4" name="Rectangle 3">
            <a:extLst>
              <a:ext uri="{FF2B5EF4-FFF2-40B4-BE49-F238E27FC236}">
                <a16:creationId xmlns:a16="http://schemas.microsoft.com/office/drawing/2014/main" id="{1C4ADCCC-6D50-D604-0B84-7FCA25245301}"/>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Goudy Old Style" panose="02020502050305020303" pitchFamily="18" charset="0"/>
              </a:rPr>
              <a:t>FEDERAL RESUME BASIC SECTIONS</a:t>
            </a:r>
          </a:p>
        </p:txBody>
      </p:sp>
      <p:pic>
        <p:nvPicPr>
          <p:cNvPr id="2" name="Google Shape;88;p13">
            <a:extLst>
              <a:ext uri="{FF2B5EF4-FFF2-40B4-BE49-F238E27FC236}">
                <a16:creationId xmlns:a16="http://schemas.microsoft.com/office/drawing/2014/main" id="{A758AB64-0EF9-B6BF-9A69-5AFF30C83AB0}"/>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10397447" y="5926393"/>
            <a:ext cx="1547973" cy="844195"/>
          </a:xfrm>
          <a:prstGeom prst="rect">
            <a:avLst/>
          </a:prstGeom>
          <a:noFill/>
          <a:ln>
            <a:noFill/>
          </a:ln>
        </p:spPr>
      </p:pic>
    </p:spTree>
    <p:extLst>
      <p:ext uri="{BB962C8B-B14F-4D97-AF65-F5344CB8AC3E}">
        <p14:creationId xmlns:p14="http://schemas.microsoft.com/office/powerpoint/2010/main" val="1723277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A41E3-FEAE-030E-7961-AC72193CAFA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4D8D7D-DF62-DE4D-EE56-8CCD919A0ED6}"/>
              </a:ext>
            </a:extLst>
          </p:cNvPr>
          <p:cNvSpPr>
            <a:spLocks noGrp="1"/>
          </p:cNvSpPr>
          <p:nvPr>
            <p:ph idx="1"/>
          </p:nvPr>
        </p:nvSpPr>
        <p:spPr>
          <a:xfrm>
            <a:off x="2153201" y="2514600"/>
            <a:ext cx="11341100" cy="4343400"/>
          </a:xfrm>
        </p:spPr>
        <p:txBody>
          <a:bodyPr>
            <a:noAutofit/>
          </a:bodyPr>
          <a:lstStyle/>
          <a:p>
            <a:pPr marL="914400" lvl="1" indent="-457200" fontAlgn="base">
              <a:spcBef>
                <a:spcPct val="20000"/>
              </a:spcBef>
              <a:spcAft>
                <a:spcPct val="0"/>
              </a:spcAft>
              <a:buSzPct val="105000"/>
              <a:defRPr/>
            </a:pPr>
            <a:r>
              <a:rPr lang="en-US" altLang="en-US" sz="2800" dirty="0">
                <a:latin typeface="Source Sans Pro" panose="020B0503030403020204" pitchFamily="34" charset="0"/>
                <a:ea typeface="Source Sans Pro" panose="020B0503030403020204" pitchFamily="34" charset="0"/>
              </a:rPr>
              <a:t>Linked In</a:t>
            </a:r>
          </a:p>
          <a:p>
            <a:pPr marL="914400" lvl="1" indent="-457200" fontAlgn="base">
              <a:spcBef>
                <a:spcPct val="20000"/>
              </a:spcBef>
              <a:spcAft>
                <a:spcPct val="0"/>
              </a:spcAft>
              <a:buSzPct val="105000"/>
              <a:defRPr/>
            </a:pPr>
            <a:r>
              <a:rPr lang="en-US" altLang="en-US" sz="2800" dirty="0">
                <a:latin typeface="Source Sans Pro" panose="020B0503030403020204" pitchFamily="34" charset="0"/>
                <a:ea typeface="Source Sans Pro" panose="020B0503030403020204" pitchFamily="34" charset="0"/>
              </a:rPr>
              <a:t>Security Clearance</a:t>
            </a:r>
          </a:p>
          <a:p>
            <a:pPr marL="914400" lvl="1" indent="-457200" fontAlgn="base">
              <a:spcBef>
                <a:spcPct val="20000"/>
              </a:spcBef>
              <a:spcAft>
                <a:spcPct val="0"/>
              </a:spcAft>
              <a:buSzPct val="105000"/>
              <a:defRPr/>
            </a:pPr>
            <a:r>
              <a:rPr lang="en-US" altLang="en-US" sz="2800" dirty="0">
                <a:latin typeface="Source Sans Pro" panose="020B0503030403020204" pitchFamily="34" charset="0"/>
                <a:ea typeface="Source Sans Pro" panose="020B0503030403020204" pitchFamily="34" charset="0"/>
              </a:rPr>
              <a:t>Prior Work Experience</a:t>
            </a:r>
          </a:p>
          <a:p>
            <a:pPr marL="914400" lvl="1" indent="-457200" fontAlgn="base">
              <a:spcBef>
                <a:spcPct val="20000"/>
              </a:spcBef>
              <a:spcAft>
                <a:spcPct val="0"/>
              </a:spcAft>
              <a:buSzPct val="105000"/>
              <a:defRPr/>
            </a:pPr>
            <a:r>
              <a:rPr lang="en-US" altLang="en-US" sz="2800" dirty="0">
                <a:latin typeface="Source Sans Pro" panose="020B0503030403020204" pitchFamily="34" charset="0"/>
                <a:ea typeface="Source Sans Pro" panose="020B0503030403020204" pitchFamily="34" charset="0"/>
              </a:rPr>
              <a:t>Honors &amp; Awards</a:t>
            </a:r>
          </a:p>
          <a:p>
            <a:pPr marL="457200" lvl="1" indent="0" fontAlgn="base">
              <a:spcBef>
                <a:spcPct val="20000"/>
              </a:spcBef>
              <a:spcAft>
                <a:spcPct val="0"/>
              </a:spcAft>
              <a:buSzPct val="105000"/>
              <a:buNone/>
              <a:defRPr/>
            </a:pPr>
            <a:endParaRPr lang="en-US" altLang="en-US" sz="2800" dirty="0">
              <a:latin typeface="Source Sans Pro" panose="020B0503030403020204" pitchFamily="34" charset="0"/>
              <a:ea typeface="Source Sans Pro" panose="020B0503030403020204" pitchFamily="34" charset="0"/>
            </a:endParaRPr>
          </a:p>
          <a:p>
            <a:pPr marL="457200" lvl="1" indent="0" fontAlgn="base">
              <a:spcBef>
                <a:spcPct val="20000"/>
              </a:spcBef>
              <a:spcAft>
                <a:spcPct val="0"/>
              </a:spcAft>
              <a:buSzPct val="105000"/>
              <a:buNone/>
              <a:defRPr/>
            </a:pPr>
            <a:r>
              <a:rPr lang="en-US" altLang="en-US" sz="2800" dirty="0">
                <a:latin typeface="Source Sans Pro" panose="020B0503030403020204" pitchFamily="34" charset="0"/>
                <a:ea typeface="Source Sans Pro" panose="020B0503030403020204" pitchFamily="34" charset="0"/>
              </a:rPr>
              <a:t>DO NOT INCLUDE:</a:t>
            </a:r>
          </a:p>
          <a:p>
            <a:pPr marL="914400" lvl="1" indent="-457200" fontAlgn="base">
              <a:spcBef>
                <a:spcPct val="20000"/>
              </a:spcBef>
              <a:spcAft>
                <a:spcPct val="0"/>
              </a:spcAft>
              <a:buSzPct val="105000"/>
              <a:defRPr/>
            </a:pPr>
            <a:r>
              <a:rPr lang="en-US" altLang="en-US" sz="2800" dirty="0">
                <a:latin typeface="Source Sans Pro" panose="020B0503030403020204" pitchFamily="34" charset="0"/>
                <a:ea typeface="Source Sans Pro" panose="020B0503030403020204" pitchFamily="34" charset="0"/>
              </a:rPr>
              <a:t>Training, References</a:t>
            </a:r>
          </a:p>
        </p:txBody>
      </p:sp>
      <p:sp>
        <p:nvSpPr>
          <p:cNvPr id="4" name="Rectangle 3">
            <a:extLst>
              <a:ext uri="{FF2B5EF4-FFF2-40B4-BE49-F238E27FC236}">
                <a16:creationId xmlns:a16="http://schemas.microsoft.com/office/drawing/2014/main" id="{510089E1-AE90-DC20-5B42-505F70E0CE2F}"/>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Goudy Old Style" panose="02020502050305020303" pitchFamily="18" charset="0"/>
              </a:rPr>
              <a:t>FEDERAL RESUME ADD-ONS</a:t>
            </a:r>
          </a:p>
        </p:txBody>
      </p:sp>
      <p:pic>
        <p:nvPicPr>
          <p:cNvPr id="2" name="Google Shape;88;p13">
            <a:extLst>
              <a:ext uri="{FF2B5EF4-FFF2-40B4-BE49-F238E27FC236}">
                <a16:creationId xmlns:a16="http://schemas.microsoft.com/office/drawing/2014/main" id="{22DCCACA-88EB-4115-B4C4-E03ED94285E8}"/>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10397447" y="5926393"/>
            <a:ext cx="1547973" cy="844195"/>
          </a:xfrm>
          <a:prstGeom prst="rect">
            <a:avLst/>
          </a:prstGeom>
          <a:noFill/>
          <a:ln>
            <a:noFill/>
          </a:ln>
        </p:spPr>
      </p:pic>
    </p:spTree>
    <p:extLst>
      <p:ext uri="{BB962C8B-B14F-4D97-AF65-F5344CB8AC3E}">
        <p14:creationId xmlns:p14="http://schemas.microsoft.com/office/powerpoint/2010/main" val="29033792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320EAE-F9A4-48BF-F137-BCB4E5D7336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A415C40-232A-CA92-C808-50183BC1D2E5}"/>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rPr>
              <a:t>EXERCISE</a:t>
            </a:r>
          </a:p>
        </p:txBody>
      </p:sp>
      <p:sp>
        <p:nvSpPr>
          <p:cNvPr id="6" name="Title 1">
            <a:extLst>
              <a:ext uri="{FF2B5EF4-FFF2-40B4-BE49-F238E27FC236}">
                <a16:creationId xmlns:a16="http://schemas.microsoft.com/office/drawing/2014/main" id="{468C0235-C934-AFDB-D8CC-476A5692F27F}"/>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sp>
        <p:nvSpPr>
          <p:cNvPr id="3" name="Content Placeholder 2">
            <a:extLst>
              <a:ext uri="{FF2B5EF4-FFF2-40B4-BE49-F238E27FC236}">
                <a16:creationId xmlns:a16="http://schemas.microsoft.com/office/drawing/2014/main" id="{C6E1A88F-644A-335C-6F6A-676E45438F88}"/>
              </a:ext>
            </a:extLst>
          </p:cNvPr>
          <p:cNvSpPr>
            <a:spLocks noGrp="1"/>
          </p:cNvSpPr>
          <p:nvPr>
            <p:ph idx="1"/>
          </p:nvPr>
        </p:nvSpPr>
        <p:spPr>
          <a:xfrm>
            <a:off x="912267" y="2814486"/>
            <a:ext cx="7252311" cy="4293963"/>
          </a:xfrm>
        </p:spPr>
        <p:txBody>
          <a:bodyPr>
            <a:normAutofit/>
          </a:bodyPr>
          <a:lstStyle/>
          <a:p>
            <a:pPr>
              <a:buFont typeface="Wingdings" pitchFamily="2" charset="2"/>
              <a:buChar char="Ø"/>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a:p>
            <a:pPr marL="0" indent="0">
              <a:buNone/>
            </a:pPr>
            <a:r>
              <a:rPr lang="en-US" sz="4000" dirty="0">
                <a:solidFill>
                  <a:schemeClr val="tx1"/>
                </a:solidFill>
                <a:latin typeface="Source Sans Pro" panose="020B0503030403020204" pitchFamily="34" charset="0"/>
                <a:ea typeface="Source Sans Pro" panose="020B0503030403020204" pitchFamily="34" charset="0"/>
                <a:cs typeface="Ayuthaya" pitchFamily="2" charset="-34"/>
              </a:rPr>
              <a:t>What is one problem you are known for fixing? </a:t>
            </a:r>
          </a:p>
          <a:p>
            <a:pPr marL="0" indent="0">
              <a:buNone/>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p:txBody>
      </p:sp>
      <p:pic>
        <p:nvPicPr>
          <p:cNvPr id="8" name="Picture 7" descr="A person on a blue exercise ball&#10;&#10;Description automatically generated">
            <a:extLst>
              <a:ext uri="{FF2B5EF4-FFF2-40B4-BE49-F238E27FC236}">
                <a16:creationId xmlns:a16="http://schemas.microsoft.com/office/drawing/2014/main" id="{67E574A2-FB78-761D-9E9F-167744AC30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00422" y="1934116"/>
            <a:ext cx="3705166" cy="2539273"/>
          </a:xfrm>
          <a:prstGeom prst="rect">
            <a:avLst/>
          </a:prstGeom>
        </p:spPr>
      </p:pic>
      <p:pic>
        <p:nvPicPr>
          <p:cNvPr id="2" name="Picture 1">
            <a:extLst>
              <a:ext uri="{FF2B5EF4-FFF2-40B4-BE49-F238E27FC236}">
                <a16:creationId xmlns:a16="http://schemas.microsoft.com/office/drawing/2014/main" id="{3487B16C-25BF-8B91-9820-5FA9E1069E0A}"/>
              </a:ext>
            </a:extLst>
          </p:cNvPr>
          <p:cNvPicPr>
            <a:picLocks noChangeAspect="1"/>
          </p:cNvPicPr>
          <p:nvPr/>
        </p:nvPicPr>
        <p:blipFill>
          <a:blip r:embed="rId4"/>
          <a:stretch>
            <a:fillRect/>
          </a:stretch>
        </p:blipFill>
        <p:spPr>
          <a:xfrm>
            <a:off x="10305592" y="5891281"/>
            <a:ext cx="1799996" cy="899998"/>
          </a:xfrm>
          <a:prstGeom prst="rect">
            <a:avLst/>
          </a:prstGeom>
        </p:spPr>
      </p:pic>
    </p:spTree>
    <p:extLst>
      <p:ext uri="{BB962C8B-B14F-4D97-AF65-F5344CB8AC3E}">
        <p14:creationId xmlns:p14="http://schemas.microsoft.com/office/powerpoint/2010/main" val="101822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F09449-FC6D-357E-0F8A-237A31B0F9E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 y="-1"/>
            <a:ext cx="12192000" cy="6839391"/>
          </a:xfrm>
          <a:prstGeom prst="rect">
            <a:avLst/>
          </a:prstGeom>
        </p:spPr>
      </p:pic>
      <p:sp>
        <p:nvSpPr>
          <p:cNvPr id="4" name="TextBox 3">
            <a:extLst>
              <a:ext uri="{FF2B5EF4-FFF2-40B4-BE49-F238E27FC236}">
                <a16:creationId xmlns:a16="http://schemas.microsoft.com/office/drawing/2014/main" id="{5E09F535-2EC4-C87B-A24C-D38CB3502C3E}"/>
              </a:ext>
            </a:extLst>
          </p:cNvPr>
          <p:cNvSpPr txBox="1"/>
          <p:nvPr/>
        </p:nvSpPr>
        <p:spPr>
          <a:xfrm>
            <a:off x="1679509" y="5750004"/>
            <a:ext cx="10169322" cy="1107996"/>
          </a:xfrm>
          <a:prstGeom prst="rect">
            <a:avLst/>
          </a:prstGeom>
          <a:noFill/>
        </p:spPr>
        <p:txBody>
          <a:bodyPr wrap="none" rtlCol="0">
            <a:spAutoFit/>
          </a:bodyPr>
          <a:lstStyle/>
          <a:p>
            <a:r>
              <a:rPr lang="en-US" sz="6600" b="1" dirty="0"/>
              <a:t>Let’s look at a sample….</a:t>
            </a:r>
          </a:p>
        </p:txBody>
      </p:sp>
    </p:spTree>
    <p:extLst>
      <p:ext uri="{BB962C8B-B14F-4D97-AF65-F5344CB8AC3E}">
        <p14:creationId xmlns:p14="http://schemas.microsoft.com/office/powerpoint/2010/main" val="194133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3DEC7C-C5FA-E6C8-ADC3-415FFA618117}"/>
              </a:ext>
            </a:extLst>
          </p:cNvPr>
          <p:cNvSpPr txBox="1"/>
          <p:nvPr/>
        </p:nvSpPr>
        <p:spPr>
          <a:xfrm>
            <a:off x="298580" y="1222123"/>
            <a:ext cx="11196734" cy="3477875"/>
          </a:xfrm>
          <a:prstGeom prst="rect">
            <a:avLst/>
          </a:prstGeom>
          <a:noFill/>
        </p:spPr>
        <p:txBody>
          <a:bodyPr wrap="square">
            <a:spAutoFit/>
          </a:bodyPr>
          <a:lstStyle/>
          <a:p>
            <a:pPr marL="0" marR="0" algn="ctr">
              <a:buNone/>
            </a:pPr>
            <a:r>
              <a:rPr lang="en-US" sz="2400" b="1" cap="all" dirty="0">
                <a:effectLst/>
                <a:latin typeface="Garamond Bold"/>
                <a:ea typeface="Times New Roman" panose="02020603050405020304" pitchFamily="18" charset="0"/>
                <a:cs typeface="Arial" panose="020B0604020202020204" pitchFamily="34" charset="0"/>
              </a:rPr>
              <a:t>MARIAH JACKSON</a:t>
            </a:r>
            <a:endParaRPr lang="en-US" sz="1600" b="1" cap="all" dirty="0">
              <a:effectLst/>
              <a:latin typeface="Garamond Bold"/>
              <a:ea typeface="Times New Roman" panose="02020603050405020304" pitchFamily="18" charset="0"/>
              <a:cs typeface="Arial" panose="020B0604020202020204" pitchFamily="34" charset="0"/>
            </a:endParaRPr>
          </a:p>
          <a:p>
            <a:pPr marL="0" marR="0" algn="ctr">
              <a:buNone/>
            </a:pPr>
            <a:r>
              <a:rPr lang="en-US" sz="2400" dirty="0">
                <a:effectLst/>
                <a:latin typeface="Garamond" panose="02020404030301010803" pitchFamily="18" charset="0"/>
                <a:ea typeface="Times New Roman" panose="02020603050405020304" pitchFamily="18" charset="0"/>
                <a:cs typeface="Arial" panose="020B0604020202020204" pitchFamily="34" charset="0"/>
              </a:rPr>
              <a:t>Ashburn, VA 20147 | 703-509-8677 | </a:t>
            </a:r>
            <a:r>
              <a:rPr lang="en-US" sz="2400" dirty="0" err="1">
                <a:effectLst/>
                <a:latin typeface="Times New Roman" panose="02020603050405020304" pitchFamily="18" charset="0"/>
                <a:ea typeface="Times New Roman" panose="02020603050405020304" pitchFamily="18" charset="0"/>
              </a:rPr>
              <a:t>MJ@gmail.com</a:t>
            </a:r>
            <a:r>
              <a:rPr lang="en-US" sz="2400" b="1" dirty="0">
                <a:effectLst/>
                <a:latin typeface="Garamond" panose="02020404030301010803" pitchFamily="18" charset="0"/>
                <a:ea typeface="Times New Roman" panose="02020603050405020304" pitchFamily="18" charset="0"/>
                <a:cs typeface="Arial" panose="020B0604020202020204" pitchFamily="34" charset="0"/>
              </a:rPr>
              <a:t>| U.S. Citizen. Clearance: </a:t>
            </a:r>
            <a:r>
              <a:rPr lang="en-US" sz="2400" dirty="0">
                <a:effectLst/>
                <a:latin typeface="Garamond" panose="02020404030301010803" pitchFamily="18" charset="0"/>
                <a:ea typeface="Times New Roman" panose="02020603050405020304" pitchFamily="18" charset="0"/>
                <a:cs typeface="Arial" panose="020B0604020202020204" pitchFamily="34" charset="0"/>
              </a:rPr>
              <a:t>Secret </a:t>
            </a:r>
          </a:p>
          <a:p>
            <a:pPr marL="0" marR="0" algn="ctr">
              <a:buNone/>
            </a:pPr>
            <a:endParaRPr lang="en-US" sz="2400" dirty="0">
              <a:latin typeface="Garamond" panose="02020404030301010803" pitchFamily="18" charset="0"/>
              <a:ea typeface="Times New Roman" panose="02020603050405020304" pitchFamily="18" charset="0"/>
              <a:cs typeface="Arial" panose="020B0604020202020204" pitchFamily="34" charset="0"/>
            </a:endParaRPr>
          </a:p>
          <a:p>
            <a:pPr marL="0" marR="0" algn="ctr">
              <a:buNone/>
            </a:pPr>
            <a:r>
              <a:rPr lang="en-US" sz="800" dirty="0">
                <a:effectLst/>
                <a:latin typeface="Garamond" panose="02020404030301010803" pitchFamily="18" charset="0"/>
                <a:ea typeface="Times New Roman" panose="02020603050405020304" pitchFamily="18" charset="0"/>
                <a:cs typeface="Arial" panose="020B0604020202020204" pitchFamily="34" charset="0"/>
              </a:rPr>
              <a:t> </a:t>
            </a:r>
            <a:endParaRPr lang="en-US" sz="2000" dirty="0">
              <a:effectLst/>
              <a:latin typeface="Times New Roman" panose="02020603050405020304" pitchFamily="18" charset="0"/>
              <a:ea typeface="Times New Roman" panose="02020603050405020304" pitchFamily="18" charset="0"/>
            </a:endParaRPr>
          </a:p>
          <a:p>
            <a:pPr marL="0" marR="0" algn="ctr">
              <a:buNone/>
            </a:pPr>
            <a:r>
              <a:rPr lang="en-US" sz="2400" b="1" dirty="0">
                <a:effectLst/>
                <a:latin typeface="Garamond" panose="02020404030301010803" pitchFamily="18" charset="0"/>
                <a:ea typeface="Times New Roman" panose="02020603050405020304" pitchFamily="18" charset="0"/>
                <a:cs typeface="Arial" panose="020B0604020202020204" pitchFamily="34" charset="0"/>
              </a:rPr>
              <a:t>EXPERT AUDITOR | FINANCIAL COMPLIANCE PROFESSIONAL</a:t>
            </a:r>
            <a:endParaRPr lang="en-US" sz="2000" dirty="0">
              <a:effectLst/>
              <a:latin typeface="Times New Roman" panose="02020603050405020304" pitchFamily="18" charset="0"/>
              <a:ea typeface="Times New Roman" panose="02020603050405020304" pitchFamily="18" charset="0"/>
            </a:endParaRPr>
          </a:p>
          <a:p>
            <a:pPr marL="0" marR="0" algn="just">
              <a:buNone/>
            </a:pPr>
            <a:r>
              <a:rPr lang="en-US" sz="1600" b="1" dirty="0">
                <a:effectLst/>
                <a:latin typeface="Garamond" panose="02020404030301010803" pitchFamily="18" charset="0"/>
                <a:ea typeface="Times New Roman" panose="02020603050405020304" pitchFamily="18" charset="0"/>
                <a:cs typeface="Arial" panose="020B0604020202020204" pitchFamily="34" charset="0"/>
              </a:rPr>
              <a:t> </a:t>
            </a:r>
            <a:endParaRPr lang="en-US" sz="2000" dirty="0">
              <a:effectLst/>
              <a:latin typeface="Times New Roman" panose="02020603050405020304" pitchFamily="18" charset="0"/>
              <a:ea typeface="Times New Roman" panose="02020603050405020304" pitchFamily="18" charset="0"/>
            </a:endParaRPr>
          </a:p>
          <a:p>
            <a:pPr marL="0" marR="0" algn="ctr">
              <a:buNone/>
            </a:pPr>
            <a:r>
              <a:rPr lang="en-US" sz="2400" b="1" dirty="0">
                <a:effectLst/>
                <a:latin typeface="Garamond" panose="02020404030301010803" pitchFamily="18" charset="0"/>
                <a:ea typeface="Times New Roman" panose="02020603050405020304" pitchFamily="18" charset="0"/>
              </a:rPr>
              <a:t>Core Competencies</a:t>
            </a:r>
            <a:endParaRPr lang="en-US" sz="2000" dirty="0">
              <a:effectLst/>
              <a:latin typeface="Times New Roman" panose="02020603050405020304" pitchFamily="18" charset="0"/>
              <a:ea typeface="Times New Roman" panose="02020603050405020304" pitchFamily="18" charset="0"/>
            </a:endParaRPr>
          </a:p>
          <a:p>
            <a:pPr marL="0" marR="0" algn="ctr">
              <a:buNone/>
            </a:pPr>
            <a:r>
              <a:rPr lang="en-US" sz="1800" dirty="0">
                <a:effectLst/>
                <a:latin typeface="Garamond" panose="02020404030301010803" pitchFamily="18" charset="0"/>
                <a:ea typeface="Times New Roman" panose="02020603050405020304" pitchFamily="18" charset="0"/>
                <a:cs typeface="Arial" panose="020B0604020202020204" pitchFamily="34" charset="0"/>
              </a:rPr>
              <a:t>Audit Program Planning &amp; Management | Risk Assessment &amp; Compliance | Internal Controls | Financial Analysis</a:t>
            </a:r>
            <a:endParaRPr lang="en-US" sz="2000" dirty="0">
              <a:effectLst/>
              <a:latin typeface="Times New Roman" panose="02020603050405020304" pitchFamily="18" charset="0"/>
              <a:ea typeface="Times New Roman" panose="02020603050405020304" pitchFamily="18" charset="0"/>
            </a:endParaRPr>
          </a:p>
          <a:p>
            <a:pPr marL="0" marR="0" algn="ctr">
              <a:buNone/>
            </a:pPr>
            <a:r>
              <a:rPr lang="en-US" sz="1800" dirty="0">
                <a:effectLst/>
                <a:latin typeface="Garamond" panose="02020404030301010803" pitchFamily="18" charset="0"/>
                <a:ea typeface="Times New Roman" panose="02020603050405020304" pitchFamily="18" charset="0"/>
                <a:cs typeface="Arial" panose="020B0604020202020204" pitchFamily="34" charset="0"/>
              </a:rPr>
              <a:t>Stakeholder Engagement &amp; Communication | Team Leadership &amp; Mentoring | Executive Communication</a:t>
            </a:r>
            <a:endParaRPr lang="en-US" sz="2000" dirty="0">
              <a:effectLst/>
              <a:latin typeface="Times New Roman" panose="02020603050405020304" pitchFamily="18" charset="0"/>
              <a:ea typeface="Times New Roman" panose="02020603050405020304" pitchFamily="18" charset="0"/>
            </a:endParaRPr>
          </a:p>
          <a:p>
            <a:pPr marL="0" marR="0" algn="ctr">
              <a:buNone/>
            </a:pPr>
            <a:r>
              <a:rPr lang="en-US" sz="2000" b="1" dirty="0">
                <a:effectLst/>
                <a:latin typeface="Garamond" panose="02020404030301010803" pitchFamily="18" charset="0"/>
                <a:ea typeface="Times New Roman" panose="02020603050405020304" pitchFamily="18" charset="0"/>
                <a:cs typeface="Arial" panose="020B0604020202020204" pitchFamily="34" charset="0"/>
              </a:rPr>
              <a:t> </a:t>
            </a:r>
            <a:endParaRPr lang="en-US" sz="2000" dirty="0">
              <a:effectLst/>
              <a:latin typeface="Times New Roman" panose="02020603050405020304" pitchFamily="18" charset="0"/>
              <a:ea typeface="Times New Roman" panose="02020603050405020304" pitchFamily="18" charset="0"/>
            </a:endParaRPr>
          </a:p>
          <a:p>
            <a:pPr marL="0" marR="0" algn="ctr">
              <a:buNone/>
            </a:pP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7700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29B5973-C153-28ED-B8C7-9AFEF3254A76}"/>
              </a:ext>
            </a:extLst>
          </p:cNvPr>
          <p:cNvSpPr txBox="1"/>
          <p:nvPr/>
        </p:nvSpPr>
        <p:spPr>
          <a:xfrm>
            <a:off x="3044890" y="312762"/>
            <a:ext cx="6102220" cy="6232475"/>
          </a:xfrm>
          <a:prstGeom prst="rect">
            <a:avLst/>
          </a:prstGeom>
          <a:noFill/>
        </p:spPr>
        <p:txBody>
          <a:bodyPr wrap="square">
            <a:spAutoFit/>
          </a:bodyPr>
          <a:lstStyle/>
          <a:p>
            <a:pPr marL="0" marR="0" algn="ctr">
              <a:buNone/>
            </a:pPr>
            <a:r>
              <a:rPr lang="en-US" sz="1200" b="1" dirty="0">
                <a:effectLst/>
                <a:latin typeface="Garamond" panose="02020404030301010803" pitchFamily="18" charset="0"/>
                <a:ea typeface="Times New Roman" panose="02020603050405020304" pitchFamily="18" charset="0"/>
              </a:rPr>
              <a:t>Professional Experience</a:t>
            </a:r>
            <a:endParaRPr lang="en-US" sz="1200" dirty="0">
              <a:effectLst/>
              <a:latin typeface="Times New Roman" panose="02020603050405020304" pitchFamily="18" charset="0"/>
              <a:ea typeface="Times New Roman" panose="02020603050405020304" pitchFamily="18" charset="0"/>
            </a:endParaRPr>
          </a:p>
          <a:p>
            <a:pPr marL="0" marR="0" algn="just">
              <a:buNone/>
            </a:pPr>
            <a:r>
              <a:rPr lang="en-US" sz="1200" b="1" dirty="0">
                <a:effectLst/>
                <a:latin typeface="Garamond" panose="02020404030301010803" pitchFamily="18" charset="0"/>
                <a:ea typeface="Times New Roman" panose="02020603050405020304" pitchFamily="18" charset="0"/>
                <a:cs typeface="Arial" panose="020B0604020202020204" pitchFamily="34" charset="0"/>
              </a:rPr>
              <a:t>03/27/2023 – Present </a:t>
            </a:r>
            <a:r>
              <a:rPr lang="en-US" sz="1200" dirty="0">
                <a:effectLst/>
                <a:latin typeface="Garamond" panose="02020404030301010803" pitchFamily="18" charset="0"/>
                <a:ea typeface="Times New Roman" panose="02020603050405020304" pitchFamily="18" charset="0"/>
                <a:cs typeface="Arial" panose="020B0604020202020204" pitchFamily="34" charset="0"/>
              </a:rPr>
              <a:t>|</a:t>
            </a:r>
            <a:r>
              <a:rPr lang="en-US" sz="1200" b="1" dirty="0">
                <a:effectLst/>
                <a:latin typeface="Garamond" panose="02020404030301010803" pitchFamily="18" charset="0"/>
                <a:ea typeface="Times New Roman" panose="02020603050405020304" pitchFamily="18" charset="0"/>
                <a:cs typeface="Arial" panose="020B0604020202020204" pitchFamily="34" charset="0"/>
              </a:rPr>
              <a:t> </a:t>
            </a:r>
            <a:r>
              <a:rPr lang="en-US" sz="1200" b="1" i="1" dirty="0">
                <a:effectLst/>
                <a:latin typeface="Garamond" panose="02020404030301010803" pitchFamily="18" charset="0"/>
                <a:ea typeface="Times New Roman" panose="02020603050405020304" pitchFamily="18" charset="0"/>
                <a:cs typeface="Arial" panose="020B0604020202020204" pitchFamily="34" charset="0"/>
              </a:rPr>
              <a:t>AUDITOR-IN-CHARGE</a:t>
            </a:r>
            <a:r>
              <a:rPr lang="en-US" sz="1200" b="1" dirty="0">
                <a:effectLst/>
                <a:latin typeface="Garamond" panose="02020404030301010803" pitchFamily="18" charset="0"/>
                <a:ea typeface="Times New Roman" panose="02020603050405020304" pitchFamily="18" charset="0"/>
                <a:cs typeface="Arial" panose="020B0604020202020204" pitchFamily="34" charset="0"/>
              </a:rPr>
              <a:t> </a:t>
            </a:r>
            <a:r>
              <a:rPr lang="en-US" sz="1200" dirty="0">
                <a:effectLst/>
                <a:latin typeface="Garamond" panose="02020404030301010803" pitchFamily="18" charset="0"/>
                <a:ea typeface="Times New Roman" panose="02020603050405020304" pitchFamily="18" charset="0"/>
                <a:cs typeface="Arial" panose="020B0604020202020204" pitchFamily="34" charset="0"/>
              </a:rPr>
              <a:t>|</a:t>
            </a:r>
            <a:r>
              <a:rPr lang="en-US" sz="1200" b="1" dirty="0">
                <a:effectLst/>
                <a:latin typeface="Garamond" panose="02020404030301010803" pitchFamily="18" charset="0"/>
                <a:ea typeface="Times New Roman" panose="02020603050405020304" pitchFamily="18" charset="0"/>
                <a:cs typeface="Arial" panose="020B0604020202020204" pitchFamily="34" charset="0"/>
              </a:rPr>
              <a:t> Agency </a:t>
            </a:r>
            <a:r>
              <a:rPr lang="en-US" sz="1200" dirty="0">
                <a:effectLst/>
                <a:latin typeface="Garamond" panose="02020404030301010803" pitchFamily="18" charset="0"/>
                <a:ea typeface="Times New Roman" panose="02020603050405020304" pitchFamily="18" charset="0"/>
                <a:cs typeface="Arial" panose="020B0604020202020204" pitchFamily="34" charset="0"/>
              </a:rPr>
              <a:t>|</a:t>
            </a:r>
            <a:r>
              <a:rPr lang="en-US" sz="1200" b="1" dirty="0">
                <a:effectLst/>
                <a:latin typeface="Garamond" panose="02020404030301010803" pitchFamily="18" charset="0"/>
                <a:ea typeface="Times New Roman" panose="02020603050405020304" pitchFamily="18" charset="0"/>
                <a:cs typeface="Arial" panose="020B0604020202020204" pitchFamily="34" charset="0"/>
              </a:rPr>
              <a:t> </a:t>
            </a:r>
            <a:r>
              <a:rPr lang="en-US" sz="1200" dirty="0">
                <a:effectLst/>
                <a:latin typeface="Garamond" panose="02020404030301010803" pitchFamily="18" charset="0"/>
                <a:ea typeface="Times New Roman" panose="02020603050405020304" pitchFamily="18" charset="0"/>
                <a:cs typeface="Arial" panose="020B0604020202020204" pitchFamily="34" charset="0"/>
              </a:rPr>
              <a:t>Washington, DC 20024 | </a:t>
            </a:r>
            <a:r>
              <a:rPr lang="en-US" sz="1200" b="1" dirty="0">
                <a:effectLst/>
                <a:latin typeface="Garamond" panose="02020404030301010803" pitchFamily="18" charset="0"/>
                <a:ea typeface="Times New Roman" panose="02020603050405020304" pitchFamily="18" charset="0"/>
                <a:cs typeface="Arial" panose="020B0604020202020204" pitchFamily="34" charset="0"/>
              </a:rPr>
              <a:t>0511-EL-12</a:t>
            </a:r>
            <a:r>
              <a:rPr lang="en-US" sz="1200" dirty="0">
                <a:effectLst/>
                <a:latin typeface="Garamond" panose="02020404030301010803" pitchFamily="18" charset="0"/>
                <a:ea typeface="Times New Roman" panose="02020603050405020304" pitchFamily="18" charset="0"/>
                <a:cs typeface="Arial" panose="020B0604020202020204" pitchFamily="34" charset="0"/>
              </a:rPr>
              <a:t> | </a:t>
            </a:r>
            <a:r>
              <a:rPr lang="en-US" sz="1200" b="1" dirty="0">
                <a:effectLst/>
                <a:latin typeface="Garamond" panose="02020404030301010803" pitchFamily="18" charset="0"/>
                <a:ea typeface="Times New Roman" panose="02020603050405020304" pitchFamily="18" charset="0"/>
                <a:cs typeface="Arial" panose="020B0604020202020204" pitchFamily="34" charset="0"/>
              </a:rPr>
              <a:t>FT:</a:t>
            </a:r>
            <a:r>
              <a:rPr lang="en-US" sz="1200" dirty="0">
                <a:effectLst/>
                <a:latin typeface="Garamond" panose="02020404030301010803" pitchFamily="18" charset="0"/>
                <a:ea typeface="Times New Roman" panose="02020603050405020304" pitchFamily="18" charset="0"/>
                <a:cs typeface="Arial" panose="020B0604020202020204" pitchFamily="34" charset="0"/>
              </a:rPr>
              <a:t> 40/week </a:t>
            </a:r>
            <a:endParaRPr lang="en-US" sz="1200" dirty="0">
              <a:effectLst/>
              <a:latin typeface="Times New Roman" panose="02020603050405020304" pitchFamily="18" charset="0"/>
              <a:ea typeface="Times New Roman" panose="02020603050405020304" pitchFamily="18" charset="0"/>
            </a:endParaRPr>
          </a:p>
          <a:p>
            <a:pPr marL="0" marR="0" algn="just">
              <a:buNone/>
            </a:pPr>
            <a:r>
              <a:rPr lang="en-US" sz="1200" dirty="0">
                <a:effectLst/>
                <a:latin typeface="Garamond" panose="02020404030301010803" pitchFamily="18" charset="0"/>
                <a:ea typeface="Times New Roman" panose="02020603050405020304" pitchFamily="18" charset="0"/>
                <a:cs typeface="Arial" panose="020B0604020202020204" pitchFamily="34" charset="0"/>
              </a:rPr>
              <a:t>Lead and conduct performance, compliance, and systems audits of Agency programs, supervising teams of </a:t>
            </a:r>
            <a:r>
              <a:rPr lang="en-US" sz="1200" dirty="0">
                <a:effectLst/>
                <a:highlight>
                  <a:srgbClr val="FFFF00"/>
                </a:highlight>
                <a:latin typeface="Garamond" panose="02020404030301010803" pitchFamily="18" charset="0"/>
                <a:ea typeface="Times New Roman" panose="02020603050405020304" pitchFamily="18" charset="0"/>
                <a:cs typeface="Arial" panose="020B0604020202020204" pitchFamily="34" charset="0"/>
              </a:rPr>
              <a:t>##</a:t>
            </a:r>
            <a:r>
              <a:rPr lang="en-US" sz="1200" dirty="0">
                <a:effectLst/>
                <a:latin typeface="Garamond" panose="02020404030301010803" pitchFamily="18" charset="0"/>
                <a:ea typeface="Times New Roman" panose="02020603050405020304" pitchFamily="18" charset="0"/>
                <a:cs typeface="Arial" panose="020B0604020202020204" pitchFamily="34" charset="0"/>
              </a:rPr>
              <a:t> auditors, analyzing portfolios valued at $</a:t>
            </a:r>
            <a:r>
              <a:rPr lang="en-US" sz="1200" dirty="0">
                <a:effectLst/>
                <a:highlight>
                  <a:srgbClr val="FFFF00"/>
                </a:highlight>
                <a:latin typeface="Garamond" panose="02020404030301010803" pitchFamily="18" charset="0"/>
                <a:ea typeface="Times New Roman" panose="02020603050405020304" pitchFamily="18" charset="0"/>
                <a:cs typeface="Arial" panose="020B0604020202020204" pitchFamily="34" charset="0"/>
              </a:rPr>
              <a:t>XX</a:t>
            </a:r>
            <a:r>
              <a:rPr lang="en-US" sz="1200" dirty="0">
                <a:effectLst/>
                <a:latin typeface="Garamond" panose="02020404030301010803" pitchFamily="18" charset="0"/>
                <a:ea typeface="Times New Roman" panose="02020603050405020304" pitchFamily="18" charset="0"/>
                <a:cs typeface="Arial" panose="020B0604020202020204" pitchFamily="34" charset="0"/>
              </a:rPr>
              <a:t>M across </a:t>
            </a:r>
            <a:r>
              <a:rPr lang="en-US" sz="1200" dirty="0">
                <a:effectLst/>
                <a:highlight>
                  <a:srgbClr val="FFFF00"/>
                </a:highlight>
                <a:latin typeface="Garamond" panose="02020404030301010803" pitchFamily="18" charset="0"/>
                <a:ea typeface="Times New Roman" panose="02020603050405020304" pitchFamily="18" charset="0"/>
                <a:cs typeface="Arial" panose="020B0604020202020204" pitchFamily="34" charset="0"/>
              </a:rPr>
              <a:t>##</a:t>
            </a:r>
            <a:r>
              <a:rPr lang="en-US" sz="1200" dirty="0">
                <a:effectLst/>
                <a:latin typeface="Garamond" panose="02020404030301010803" pitchFamily="18" charset="0"/>
                <a:ea typeface="Times New Roman" panose="02020603050405020304" pitchFamily="18" charset="0"/>
                <a:cs typeface="Arial" panose="020B0604020202020204" pitchFamily="34" charset="0"/>
              </a:rPr>
              <a:t> beneficiaries, and providing senior leadership with technical guidance and risk-based recommendations to ensure compliance, operational efficiency, and effective risk mitigation.</a:t>
            </a:r>
            <a:endParaRPr lang="en-US" sz="1200" dirty="0">
              <a:effectLst/>
              <a:latin typeface="Times New Roman" panose="02020603050405020304" pitchFamily="18" charset="0"/>
              <a:ea typeface="Times New Roman" panose="02020603050405020304" pitchFamily="18" charset="0"/>
            </a:endParaRPr>
          </a:p>
          <a:p>
            <a:pPr marL="0" marR="0" algn="just">
              <a:spcBef>
                <a:spcPts val="300"/>
              </a:spcBef>
              <a:buNone/>
            </a:pPr>
            <a:r>
              <a:rPr lang="en-US" sz="1200" b="1" dirty="0">
                <a:effectLst/>
                <a:latin typeface="Garamond" panose="02020404030301010803" pitchFamily="18" charset="0"/>
                <a:ea typeface="Times New Roman" panose="02020603050405020304" pitchFamily="18" charset="0"/>
                <a:cs typeface="Arial" panose="020B0604020202020204" pitchFamily="34" charset="0"/>
              </a:rPr>
              <a:t>Audit Leadership &amp; Risk Management:</a:t>
            </a:r>
            <a:r>
              <a:rPr lang="en-US" sz="1200" dirty="0">
                <a:effectLst/>
                <a:latin typeface="Garamond" panose="02020404030301010803" pitchFamily="18" charset="0"/>
                <a:ea typeface="Times New Roman" panose="02020603050405020304" pitchFamily="18" charset="0"/>
                <a:cs typeface="Arial" panose="020B0604020202020204" pitchFamily="34" charset="0"/>
              </a:rPr>
              <a:t> Lead audit teams to plan and execute audits, applying GAAP and GAGAS to assess internal controls and operational compliance and identify deficiencies and recommend improvements.</a:t>
            </a:r>
            <a:endParaRPr lang="en-US" sz="1200" dirty="0">
              <a:effectLst/>
              <a:latin typeface="Times New Roman" panose="02020603050405020304" pitchFamily="18" charset="0"/>
              <a:ea typeface="Times New Roman" panose="02020603050405020304" pitchFamily="18" charset="0"/>
            </a:endParaRPr>
          </a:p>
          <a:p>
            <a:pPr marL="0" marR="0" algn="just">
              <a:spcBef>
                <a:spcPts val="300"/>
              </a:spcBef>
              <a:buNone/>
            </a:pPr>
            <a:r>
              <a:rPr lang="en-US" sz="1200" b="1" dirty="0">
                <a:effectLst/>
                <a:latin typeface="Garamond" panose="02020404030301010803" pitchFamily="18" charset="0"/>
                <a:ea typeface="Times New Roman" panose="02020603050405020304" pitchFamily="18" charset="0"/>
                <a:cs typeface="Arial" panose="020B0604020202020204" pitchFamily="34" charset="0"/>
              </a:rPr>
              <a:t>Executive Communication &amp; Influencing:</a:t>
            </a:r>
            <a:r>
              <a:rPr lang="en-US" sz="1200" dirty="0">
                <a:effectLst/>
                <a:latin typeface="Garamond" panose="02020404030301010803" pitchFamily="18" charset="0"/>
                <a:ea typeface="Times New Roman" panose="02020603050405020304" pitchFamily="18" charset="0"/>
                <a:cs typeface="Arial" panose="020B0604020202020204" pitchFamily="34" charset="0"/>
              </a:rPr>
              <a:t> Deliver high-impact briefings to senior executives, translating complex audit issues into actionable decisions that improve oversight of programs serving </a:t>
            </a:r>
            <a:r>
              <a:rPr lang="en-US" sz="1200" dirty="0">
                <a:effectLst/>
                <a:highlight>
                  <a:srgbClr val="FFFF00"/>
                </a:highlight>
                <a:latin typeface="Garamond" panose="02020404030301010803" pitchFamily="18" charset="0"/>
                <a:ea typeface="Times New Roman" panose="02020603050405020304" pitchFamily="18" charset="0"/>
                <a:cs typeface="Arial" panose="020B0604020202020204" pitchFamily="34" charset="0"/>
              </a:rPr>
              <a:t>##</a:t>
            </a:r>
            <a:r>
              <a:rPr lang="en-US" sz="1200" dirty="0">
                <a:effectLst/>
                <a:latin typeface="Garamond" panose="02020404030301010803" pitchFamily="18" charset="0"/>
                <a:ea typeface="Times New Roman" panose="02020603050405020304" pitchFamily="18" charset="0"/>
                <a:cs typeface="Arial" panose="020B0604020202020204" pitchFamily="34" charset="0"/>
              </a:rPr>
              <a:t> beneficiaries.</a:t>
            </a:r>
            <a:endParaRPr lang="en-US" sz="1200" dirty="0">
              <a:effectLst/>
              <a:latin typeface="Times New Roman" panose="02020603050405020304" pitchFamily="18" charset="0"/>
              <a:ea typeface="Times New Roman" panose="02020603050405020304" pitchFamily="18" charset="0"/>
            </a:endParaRPr>
          </a:p>
          <a:p>
            <a:pPr marL="0" marR="0" algn="just">
              <a:spcBef>
                <a:spcPts val="300"/>
              </a:spcBef>
              <a:buNone/>
            </a:pPr>
            <a:r>
              <a:rPr lang="en-US" sz="1200" b="1" dirty="0">
                <a:effectLst/>
                <a:latin typeface="Garamond" panose="02020404030301010803" pitchFamily="18" charset="0"/>
                <a:ea typeface="Times New Roman" panose="02020603050405020304" pitchFamily="18" charset="0"/>
                <a:cs typeface="Arial" panose="020B0604020202020204" pitchFamily="34" charset="0"/>
              </a:rPr>
              <a:t>Quality Assurance &amp; Technical Compliance:</a:t>
            </a:r>
            <a:r>
              <a:rPr lang="en-US" sz="1200" dirty="0">
                <a:effectLst/>
                <a:latin typeface="Garamond" panose="02020404030301010803" pitchFamily="18" charset="0"/>
                <a:ea typeface="Times New Roman" panose="02020603050405020304" pitchFamily="18" charset="0"/>
                <a:cs typeface="Arial" panose="020B0604020202020204" pitchFamily="34" charset="0"/>
              </a:rPr>
              <a:t> Review and edit workpapers and audit deliverables to ensure 100% compliance with GAGAS quality standards.</a:t>
            </a:r>
            <a:endParaRPr lang="en-US" sz="1200" dirty="0">
              <a:effectLst/>
              <a:latin typeface="Times New Roman" panose="02020603050405020304" pitchFamily="18" charset="0"/>
              <a:ea typeface="Times New Roman" panose="02020603050405020304" pitchFamily="18" charset="0"/>
            </a:endParaRPr>
          </a:p>
          <a:p>
            <a:pPr marL="0" marR="0" algn="just">
              <a:spcBef>
                <a:spcPts val="300"/>
              </a:spcBef>
              <a:buNone/>
            </a:pPr>
            <a:r>
              <a:rPr lang="en-US" sz="1200" b="1" dirty="0">
                <a:effectLst/>
                <a:latin typeface="Garamond" panose="02020404030301010803" pitchFamily="18" charset="0"/>
                <a:ea typeface="Times New Roman" panose="02020603050405020304" pitchFamily="18" charset="0"/>
                <a:cs typeface="Arial" panose="020B0604020202020204" pitchFamily="34" charset="0"/>
              </a:rPr>
              <a:t>Data Analytics &amp; Evidence Development</a:t>
            </a:r>
            <a:r>
              <a:rPr lang="en-US" sz="1200" dirty="0">
                <a:effectLst/>
                <a:latin typeface="Garamond" panose="02020404030301010803" pitchFamily="18" charset="0"/>
                <a:ea typeface="Times New Roman" panose="02020603050405020304" pitchFamily="18" charset="0"/>
                <a:cs typeface="Arial" panose="020B0604020202020204" pitchFamily="34" charset="0"/>
              </a:rPr>
              <a:t>: Perform data analysis on financial records and transactions, producing evidence-based findings to increase reporting accuracy.</a:t>
            </a:r>
            <a:endParaRPr lang="en-US" sz="1200" dirty="0">
              <a:effectLst/>
              <a:latin typeface="Times New Roman" panose="02020603050405020304" pitchFamily="18" charset="0"/>
              <a:ea typeface="Times New Roman" panose="02020603050405020304" pitchFamily="18" charset="0"/>
            </a:endParaRPr>
          </a:p>
          <a:p>
            <a:pPr marL="0" marR="0" algn="just">
              <a:spcBef>
                <a:spcPts val="300"/>
              </a:spcBef>
              <a:buNone/>
            </a:pPr>
            <a:r>
              <a:rPr lang="en-US" sz="1200" b="1" dirty="0">
                <a:effectLst/>
                <a:latin typeface="Garamond" panose="02020404030301010803" pitchFamily="18" charset="0"/>
                <a:ea typeface="Times New Roman" panose="02020603050405020304" pitchFamily="18" charset="0"/>
                <a:cs typeface="Arial" panose="020B0604020202020204" pitchFamily="34" charset="0"/>
              </a:rPr>
              <a:t>Internal Controls &amp; Evaluation:</a:t>
            </a:r>
            <a:r>
              <a:rPr lang="en-US" sz="1200" dirty="0">
                <a:effectLst/>
                <a:latin typeface="Garamond" panose="02020404030301010803" pitchFamily="18" charset="0"/>
                <a:ea typeface="Times New Roman" panose="02020603050405020304" pitchFamily="18" charset="0"/>
                <a:cs typeface="Arial" panose="020B0604020202020204" pitchFamily="34" charset="0"/>
              </a:rPr>
              <a:t> Identify and document internal control weaknesses to reduce operational risk exposure.</a:t>
            </a:r>
            <a:endParaRPr lang="en-US" sz="1200" dirty="0">
              <a:effectLst/>
              <a:latin typeface="Times New Roman" panose="02020603050405020304" pitchFamily="18" charset="0"/>
              <a:ea typeface="Times New Roman" panose="02020603050405020304" pitchFamily="18" charset="0"/>
            </a:endParaRPr>
          </a:p>
          <a:p>
            <a:pPr marL="0" marR="0" algn="ctr">
              <a:spcBef>
                <a:spcPts val="300"/>
              </a:spcBef>
              <a:buNone/>
            </a:pPr>
            <a:r>
              <a:rPr lang="en-US" sz="1200" i="1" u="sng" dirty="0">
                <a:effectLst/>
                <a:latin typeface="Times New Roman" panose="02020603050405020304" pitchFamily="18" charset="0"/>
                <a:ea typeface="Times New Roman" panose="02020603050405020304" pitchFamily="18" charset="0"/>
              </a:rPr>
              <a:t>Key Accomplishments</a:t>
            </a:r>
            <a:endParaRPr lang="en-US" sz="1200" dirty="0">
              <a:effectLst/>
              <a:latin typeface="Times New Roman" panose="02020603050405020304" pitchFamily="18" charset="0"/>
              <a:ea typeface="Times New Roman" panose="02020603050405020304" pitchFamily="18" charset="0"/>
            </a:endParaRPr>
          </a:p>
          <a:p>
            <a:pPr marL="342900" marR="0" lvl="0" indent="-342900" algn="just">
              <a:buFont typeface="Symbol" pitchFamily="2" charset="2"/>
              <a:buChar char=""/>
            </a:pPr>
            <a:r>
              <a:rPr lang="en-US" sz="1200" b="1" dirty="0">
                <a:effectLst/>
                <a:latin typeface="Garamond" panose="02020404030301010803" pitchFamily="18" charset="0"/>
                <a:ea typeface="Times New Roman" panose="02020603050405020304" pitchFamily="18" charset="0"/>
                <a:cs typeface="Arial" panose="020B0604020202020204" pitchFamily="34" charset="0"/>
              </a:rPr>
              <a:t>Cross-Agency Collaboration &amp; Issue Resolution:</a:t>
            </a:r>
            <a:r>
              <a:rPr lang="en-US" sz="1200" dirty="0">
                <a:effectLst/>
                <a:latin typeface="Garamond" panose="02020404030301010803" pitchFamily="18" charset="0"/>
                <a:ea typeface="Times New Roman" panose="02020603050405020304" pitchFamily="18" charset="0"/>
                <a:cs typeface="Arial" panose="020B0604020202020204" pitchFamily="34" charset="0"/>
              </a:rPr>
              <a:t> Collaborated with </a:t>
            </a:r>
            <a:r>
              <a:rPr lang="en-US" sz="1200" dirty="0">
                <a:effectLst/>
                <a:highlight>
                  <a:srgbClr val="FFFF00"/>
                </a:highlight>
                <a:latin typeface="Garamond" panose="02020404030301010803" pitchFamily="18" charset="0"/>
                <a:ea typeface="Times New Roman" panose="02020603050405020304" pitchFamily="18" charset="0"/>
                <a:cs typeface="Arial" panose="020B0604020202020204" pitchFamily="34" charset="0"/>
              </a:rPr>
              <a:t>##</a:t>
            </a:r>
            <a:r>
              <a:rPr lang="en-US" sz="1200" dirty="0">
                <a:effectLst/>
                <a:latin typeface="Garamond" panose="02020404030301010803" pitchFamily="18" charset="0"/>
                <a:ea typeface="Times New Roman" panose="02020603050405020304" pitchFamily="18" charset="0"/>
                <a:cs typeface="Arial" panose="020B0604020202020204" pitchFamily="34" charset="0"/>
              </a:rPr>
              <a:t> cross-functional stakeholders, accelerating resolution of audit issues by </a:t>
            </a:r>
            <a:r>
              <a:rPr lang="en-US" sz="1200" dirty="0">
                <a:effectLst/>
                <a:highlight>
                  <a:srgbClr val="FFFF00"/>
                </a:highlight>
                <a:latin typeface="Garamond" panose="02020404030301010803" pitchFamily="18" charset="0"/>
                <a:ea typeface="Times New Roman" panose="02020603050405020304" pitchFamily="18" charset="0"/>
                <a:cs typeface="Arial" panose="020B0604020202020204" pitchFamily="34" charset="0"/>
              </a:rPr>
              <a:t>##</a:t>
            </a:r>
            <a:r>
              <a:rPr lang="en-US" sz="1200" dirty="0">
                <a:effectLst/>
                <a:latin typeface="Garamond" panose="02020404030301010803" pitchFamily="18" charset="0"/>
                <a:ea typeface="Times New Roman" panose="02020603050405020304" pitchFamily="18" charset="0"/>
                <a:cs typeface="Arial" panose="020B0604020202020204" pitchFamily="34" charset="0"/>
              </a:rPr>
              <a:t> </a:t>
            </a:r>
            <a:r>
              <a:rPr lang="en-US" sz="1200" dirty="0">
                <a:effectLst/>
                <a:highlight>
                  <a:srgbClr val="FFFF00"/>
                </a:highlight>
                <a:latin typeface="Garamond" panose="02020404030301010803" pitchFamily="18" charset="0"/>
                <a:ea typeface="Times New Roman" panose="02020603050405020304" pitchFamily="18" charset="0"/>
                <a:cs typeface="Arial" panose="020B0604020202020204" pitchFamily="34" charset="0"/>
              </a:rPr>
              <a:t>days/weeks</a:t>
            </a:r>
            <a:r>
              <a:rPr lang="en-US" sz="1200" dirty="0">
                <a:effectLst/>
                <a:latin typeface="Garamond" panose="02020404030301010803" pitchFamily="18" charset="0"/>
                <a:ea typeface="Times New Roman" panose="02020603050405020304" pitchFamily="18" charset="0"/>
                <a:cs typeface="Arial" panose="020B0604020202020204" pitchFamily="34" charset="0"/>
              </a:rPr>
              <a: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buFont typeface="Symbol" pitchFamily="2" charset="2"/>
              <a:buChar char=""/>
            </a:pPr>
            <a:r>
              <a:rPr lang="en-US" sz="1200" b="1" dirty="0">
                <a:effectLst/>
                <a:latin typeface="Garamond" panose="02020404030301010803" pitchFamily="18" charset="0"/>
                <a:ea typeface="Times New Roman" panose="02020603050405020304" pitchFamily="18" charset="0"/>
                <a:cs typeface="Arial" panose="020B0604020202020204" pitchFamily="34" charset="0"/>
              </a:rPr>
              <a:t>Audit Planning &amp; Technical Expertise: </a:t>
            </a:r>
            <a:r>
              <a:rPr lang="en-US" sz="1200" dirty="0">
                <a:effectLst/>
                <a:latin typeface="Garamond" panose="02020404030301010803" pitchFamily="18" charset="0"/>
                <a:ea typeface="Times New Roman" panose="02020603050405020304" pitchFamily="18" charset="0"/>
                <a:cs typeface="Arial" panose="020B0604020202020204" pitchFamily="34" charset="0"/>
              </a:rPr>
              <a:t>Developed and modified audit plans, adjusting areas of emphasis and timelines to address high-risk program areas, resulting in </a:t>
            </a:r>
            <a:r>
              <a:rPr lang="en-US" sz="1200" dirty="0">
                <a:effectLst/>
                <a:highlight>
                  <a:srgbClr val="FFFF00"/>
                </a:highlight>
                <a:latin typeface="Garamond" panose="02020404030301010803" pitchFamily="18" charset="0"/>
                <a:ea typeface="Times New Roman" panose="02020603050405020304" pitchFamily="18" charset="0"/>
                <a:cs typeface="Arial" panose="020B0604020202020204" pitchFamily="34" charset="0"/>
              </a:rPr>
              <a:t>##</a:t>
            </a:r>
            <a:r>
              <a:rPr lang="en-US" sz="1200" dirty="0">
                <a:effectLst/>
                <a:latin typeface="Garamond" panose="02020404030301010803" pitchFamily="18" charset="0"/>
                <a:ea typeface="Times New Roman" panose="02020603050405020304" pitchFamily="18" charset="0"/>
                <a:cs typeface="Arial" panose="020B0604020202020204" pitchFamily="34" charset="0"/>
              </a:rPr>
              <a:t>% more effective issue identification.</a:t>
            </a:r>
            <a:endParaRPr lang="en-US" sz="1200" dirty="0">
              <a:effectLst/>
              <a:latin typeface="Times New Roman" panose="02020603050405020304" pitchFamily="18" charset="0"/>
              <a:ea typeface="Times New Roman" panose="02020603050405020304" pitchFamily="18" charset="0"/>
            </a:endParaRPr>
          </a:p>
          <a:p>
            <a:pPr marL="342900" marR="0" lvl="0" indent="-342900" algn="just">
              <a:buFont typeface="Symbol" pitchFamily="2" charset="2"/>
              <a:buChar char=""/>
            </a:pPr>
            <a:r>
              <a:rPr lang="en-US" sz="1200" b="1" dirty="0">
                <a:effectLst/>
                <a:latin typeface="Garamond" panose="02020404030301010803" pitchFamily="18" charset="0"/>
                <a:ea typeface="Times New Roman" panose="02020603050405020304" pitchFamily="18" charset="0"/>
                <a:cs typeface="Arial" panose="020B0604020202020204" pitchFamily="34" charset="0"/>
              </a:rPr>
              <a:t>Policy &amp; Regulatory Interpretation: </a:t>
            </a:r>
            <a:r>
              <a:rPr lang="en-US" sz="1200" dirty="0">
                <a:effectLst/>
                <a:latin typeface="Garamond" panose="02020404030301010803" pitchFamily="18" charset="0"/>
                <a:ea typeface="Times New Roman" panose="02020603050405020304" pitchFamily="18" charset="0"/>
                <a:cs typeface="Arial" panose="020B0604020202020204" pitchFamily="34" charset="0"/>
              </a:rPr>
              <a:t>Reviewed agency policies, regulations, and procedures, identifying gaps and recommending corrective actions, reducing repeat compliance findings by </a:t>
            </a:r>
            <a:r>
              <a:rPr lang="en-US" sz="1200" dirty="0">
                <a:effectLst/>
                <a:highlight>
                  <a:srgbClr val="FFFF00"/>
                </a:highlight>
                <a:latin typeface="Garamond" panose="02020404030301010803" pitchFamily="18" charset="0"/>
                <a:ea typeface="Times New Roman" panose="02020603050405020304" pitchFamily="18" charset="0"/>
                <a:cs typeface="Arial" panose="020B0604020202020204" pitchFamily="34" charset="0"/>
              </a:rPr>
              <a:t>##</a:t>
            </a:r>
            <a:r>
              <a:rPr lang="en-US" sz="1200" dirty="0">
                <a:effectLst/>
                <a:latin typeface="Garamond" panose="02020404030301010803" pitchFamily="18" charset="0"/>
                <a:ea typeface="Times New Roman" panose="02020603050405020304" pitchFamily="18" charset="0"/>
                <a:cs typeface="Arial" panose="020B0604020202020204" pitchFamily="34" charset="0"/>
              </a:rPr>
              <a:t>%.</a:t>
            </a:r>
            <a:endParaRPr lang="en-US" sz="1200" dirty="0">
              <a:effectLst/>
              <a:latin typeface="Times New Roman" panose="02020603050405020304" pitchFamily="18" charset="0"/>
              <a:ea typeface="Times New Roman" panose="02020603050405020304" pitchFamily="18" charset="0"/>
            </a:endParaRPr>
          </a:p>
          <a:p>
            <a:pPr marL="342900" marR="0" lvl="0" indent="-342900" algn="just">
              <a:buFont typeface="Symbol" pitchFamily="2" charset="2"/>
              <a:buChar char=""/>
            </a:pPr>
            <a:r>
              <a:rPr lang="en-US" sz="1200" b="1" dirty="0">
                <a:effectLst/>
                <a:latin typeface="Garamond" panose="02020404030301010803" pitchFamily="18" charset="0"/>
                <a:ea typeface="Times New Roman" panose="02020603050405020304" pitchFamily="18" charset="0"/>
                <a:cs typeface="Arial" panose="020B0604020202020204" pitchFamily="34" charset="0"/>
              </a:rPr>
              <a:t>Program Evaluation:</a:t>
            </a:r>
            <a:r>
              <a:rPr lang="en-US" sz="1200" dirty="0">
                <a:effectLst/>
                <a:latin typeface="Garamond" panose="02020404030301010803" pitchFamily="18" charset="0"/>
                <a:ea typeface="Times New Roman" panose="02020603050405020304" pitchFamily="18" charset="0"/>
                <a:cs typeface="Arial" panose="020B0604020202020204" pitchFamily="34" charset="0"/>
              </a:rPr>
              <a:t> Conducted detailed financial and risk analysis of legislation, financial statements, and program data, improving risk assessment accuracy and mitigating potential financial exposure by </a:t>
            </a:r>
            <a:r>
              <a:rPr lang="en-US" sz="1200" dirty="0">
                <a:effectLst/>
                <a:highlight>
                  <a:srgbClr val="FFFF00"/>
                </a:highlight>
                <a:latin typeface="Garamond" panose="02020404030301010803" pitchFamily="18" charset="0"/>
                <a:ea typeface="Times New Roman" panose="02020603050405020304" pitchFamily="18" charset="0"/>
                <a:cs typeface="Arial" panose="020B0604020202020204" pitchFamily="34" charset="0"/>
              </a:rPr>
              <a:t>##</a:t>
            </a:r>
            <a:r>
              <a:rPr lang="en-US" sz="1200" dirty="0">
                <a:effectLst/>
                <a:latin typeface="Garamond" panose="02020404030301010803" pitchFamily="18" charset="0"/>
                <a:ea typeface="Times New Roman" panose="02020603050405020304" pitchFamily="18" charset="0"/>
                <a:cs typeface="Arial" panose="020B0604020202020204" pitchFamily="34" charset="0"/>
              </a:rPr>
              <a:t>%.</a:t>
            </a:r>
            <a:endParaRPr lang="en-US" sz="1200" dirty="0">
              <a:effectLst/>
              <a:latin typeface="Times New Roman" panose="02020603050405020304" pitchFamily="18" charset="0"/>
              <a:ea typeface="Times New Roman" panose="02020603050405020304" pitchFamily="18" charset="0"/>
            </a:endParaRPr>
          </a:p>
          <a:p>
            <a:pPr marL="0" marR="0" algn="just">
              <a:buNone/>
            </a:pPr>
            <a:r>
              <a:rPr lang="en-US" sz="1200" dirty="0">
                <a:effectLst/>
                <a:latin typeface="Garamond" panose="02020404030301010803" pitchFamily="18" charset="0"/>
                <a:ea typeface="Times New Roman" panose="02020603050405020304" pitchFamily="18" charset="0"/>
                <a:cs typeface="Arial" panose="020B0604020202020204" pitchFamily="34" charset="0"/>
              </a:rPr>
              <a:t> </a:t>
            </a:r>
            <a:endParaRPr lang="en-US" sz="1200" dirty="0"/>
          </a:p>
        </p:txBody>
      </p:sp>
    </p:spTree>
    <p:extLst>
      <p:ext uri="{BB962C8B-B14F-4D97-AF65-F5344CB8AC3E}">
        <p14:creationId xmlns:p14="http://schemas.microsoft.com/office/powerpoint/2010/main" val="2277969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0CF24-DCC3-1052-4E00-AB95DC0544E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6BBC379-6375-589F-FCD1-704006BC802B}"/>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rPr>
              <a:t>EXERCISE</a:t>
            </a:r>
          </a:p>
        </p:txBody>
      </p:sp>
      <p:sp>
        <p:nvSpPr>
          <p:cNvPr id="6" name="Title 1">
            <a:extLst>
              <a:ext uri="{FF2B5EF4-FFF2-40B4-BE49-F238E27FC236}">
                <a16:creationId xmlns:a16="http://schemas.microsoft.com/office/drawing/2014/main" id="{3E9CE140-FF17-D3BC-B176-BA6663000F88}"/>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sp>
        <p:nvSpPr>
          <p:cNvPr id="3" name="Content Placeholder 2">
            <a:extLst>
              <a:ext uri="{FF2B5EF4-FFF2-40B4-BE49-F238E27FC236}">
                <a16:creationId xmlns:a16="http://schemas.microsoft.com/office/drawing/2014/main" id="{69EE8A1D-9BDD-D714-5CF4-8C5AB1142C7C}"/>
              </a:ext>
            </a:extLst>
          </p:cNvPr>
          <p:cNvSpPr>
            <a:spLocks noGrp="1"/>
          </p:cNvSpPr>
          <p:nvPr>
            <p:ph idx="1"/>
          </p:nvPr>
        </p:nvSpPr>
        <p:spPr>
          <a:xfrm>
            <a:off x="1729685" y="2163323"/>
            <a:ext cx="7252311" cy="4293963"/>
          </a:xfrm>
        </p:spPr>
        <p:txBody>
          <a:bodyPr>
            <a:normAutofit/>
          </a:bodyPr>
          <a:lstStyle/>
          <a:p>
            <a:pPr>
              <a:buFont typeface="Wingdings" pitchFamily="2" charset="2"/>
              <a:buChar char="Ø"/>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a:p>
            <a:pPr marL="0" indent="0">
              <a:buNone/>
            </a:pPr>
            <a:r>
              <a:rPr lang="en-US" sz="4000" dirty="0">
                <a:solidFill>
                  <a:schemeClr val="tx1"/>
                </a:solidFill>
                <a:latin typeface="Source Sans Pro" panose="020B0503030403020204" pitchFamily="34" charset="0"/>
                <a:ea typeface="Source Sans Pro" panose="020B0503030403020204" pitchFamily="34" charset="0"/>
                <a:cs typeface="Ayuthaya" pitchFamily="2" charset="-34"/>
              </a:rPr>
              <a:t>Before I touched it…</a:t>
            </a:r>
          </a:p>
          <a:p>
            <a:pPr marL="0" indent="0">
              <a:buNone/>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a:p>
            <a:pPr marL="0" indent="0">
              <a:buNone/>
            </a:pPr>
            <a:r>
              <a:rPr lang="en-US" sz="4000" dirty="0">
                <a:solidFill>
                  <a:schemeClr val="tx1"/>
                </a:solidFill>
                <a:latin typeface="Source Sans Pro" panose="020B0503030403020204" pitchFamily="34" charset="0"/>
                <a:ea typeface="Source Sans Pro" panose="020B0503030403020204" pitchFamily="34" charset="0"/>
                <a:cs typeface="Ayuthaya" pitchFamily="2" charset="-34"/>
              </a:rPr>
              <a:t>After I touched it…</a:t>
            </a:r>
          </a:p>
          <a:p>
            <a:pPr marL="0" indent="0">
              <a:buNone/>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p:txBody>
      </p:sp>
      <p:pic>
        <p:nvPicPr>
          <p:cNvPr id="8" name="Picture 7" descr="A person on a blue exercise ball&#10;&#10;Description automatically generated">
            <a:extLst>
              <a:ext uri="{FF2B5EF4-FFF2-40B4-BE49-F238E27FC236}">
                <a16:creationId xmlns:a16="http://schemas.microsoft.com/office/drawing/2014/main" id="{CDF1BBF2-6267-DFB3-FC2B-07B7C4DB421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00422" y="1934116"/>
            <a:ext cx="3705166" cy="2539273"/>
          </a:xfrm>
          <a:prstGeom prst="rect">
            <a:avLst/>
          </a:prstGeom>
        </p:spPr>
      </p:pic>
      <p:pic>
        <p:nvPicPr>
          <p:cNvPr id="2" name="Picture 1">
            <a:extLst>
              <a:ext uri="{FF2B5EF4-FFF2-40B4-BE49-F238E27FC236}">
                <a16:creationId xmlns:a16="http://schemas.microsoft.com/office/drawing/2014/main" id="{6323E41F-07AE-9E7E-0492-8B45AE25396E}"/>
              </a:ext>
            </a:extLst>
          </p:cNvPr>
          <p:cNvPicPr>
            <a:picLocks noChangeAspect="1"/>
          </p:cNvPicPr>
          <p:nvPr/>
        </p:nvPicPr>
        <p:blipFill>
          <a:blip r:embed="rId4"/>
          <a:stretch>
            <a:fillRect/>
          </a:stretch>
        </p:blipFill>
        <p:spPr>
          <a:xfrm>
            <a:off x="10305592" y="5891281"/>
            <a:ext cx="1799996" cy="899998"/>
          </a:xfrm>
          <a:prstGeom prst="rect">
            <a:avLst/>
          </a:prstGeom>
        </p:spPr>
      </p:pic>
    </p:spTree>
    <p:extLst>
      <p:ext uri="{BB962C8B-B14F-4D97-AF65-F5344CB8AC3E}">
        <p14:creationId xmlns:p14="http://schemas.microsoft.com/office/powerpoint/2010/main" val="649784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973EFF-81C4-8942-A432-95229EE67369}"/>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6EBA872-90F5-764A-9A15-9483F575D247}"/>
              </a:ext>
            </a:extLst>
          </p:cNvPr>
          <p:cNvSpPr txBox="1"/>
          <p:nvPr/>
        </p:nvSpPr>
        <p:spPr>
          <a:xfrm>
            <a:off x="2111439" y="2604000"/>
            <a:ext cx="7969121" cy="3600986"/>
          </a:xfrm>
          <a:prstGeom prst="rect">
            <a:avLst/>
          </a:prstGeom>
          <a:noFill/>
        </p:spPr>
        <p:txBody>
          <a:bodyPr wrap="square" rtlCol="0">
            <a:spAutoFit/>
          </a:bodyPr>
          <a:lstStyle/>
          <a:p>
            <a:pPr marL="457200" indent="-457200">
              <a:buFont typeface="Wingdings" pitchFamily="2" charset="2"/>
              <a:buChar char="Ø"/>
            </a:pPr>
            <a:r>
              <a:rPr lang="en-US" sz="2800" dirty="0">
                <a:effectLst/>
                <a:latin typeface="Source Sans Pro" panose="020B0503030403020204" pitchFamily="34" charset="0"/>
                <a:ea typeface="Source Sans Pro" panose="020B0503030403020204" pitchFamily="34" charset="0"/>
                <a:cs typeface="Times New Roman" panose="02020603050405020304" pitchFamily="18" charset="0"/>
              </a:rPr>
              <a:t>Key to stand out from the competition</a:t>
            </a:r>
          </a:p>
          <a:p>
            <a:pPr marL="457200" indent="-457200">
              <a:buFont typeface="Wingdings" pitchFamily="2" charset="2"/>
              <a:buChar char="Ø"/>
            </a:pPr>
            <a:r>
              <a:rPr lang="en-US" sz="2800" dirty="0">
                <a:effectLst/>
                <a:latin typeface="Source Sans Pro" panose="020B0503030403020204" pitchFamily="34" charset="0"/>
                <a:ea typeface="Source Sans Pro" panose="020B0503030403020204" pitchFamily="34" charset="0"/>
                <a:cs typeface="Times New Roman" panose="02020603050405020304" pitchFamily="18" charset="0"/>
              </a:rPr>
              <a:t>List as bullets under the job summary</a:t>
            </a:r>
          </a:p>
          <a:p>
            <a:pPr marL="457200" indent="-457200">
              <a:buFont typeface="Wingdings" pitchFamily="2" charset="2"/>
              <a:buChar char="Ø"/>
            </a:pPr>
            <a:r>
              <a:rPr lang="en-US" sz="2800" dirty="0">
                <a:latin typeface="Source Sans Pro" panose="020B0503030403020204" pitchFamily="34" charset="0"/>
                <a:ea typeface="Source Sans Pro" panose="020B0503030403020204" pitchFamily="34" charset="0"/>
                <a:cs typeface="Times New Roman" panose="02020603050405020304" pitchFamily="18" charset="0"/>
              </a:rPr>
              <a:t>Minimum of 3</a:t>
            </a:r>
          </a:p>
          <a:p>
            <a:pPr marL="457200" indent="-457200">
              <a:buFont typeface="Wingdings" pitchFamily="2" charset="2"/>
              <a:buChar char="Ø"/>
            </a:pPr>
            <a:r>
              <a:rPr lang="en-US" sz="2800" dirty="0">
                <a:effectLst/>
                <a:latin typeface="Source Sans Pro" panose="020B0503030403020204" pitchFamily="34" charset="0"/>
                <a:ea typeface="Source Sans Pro" panose="020B0503030403020204" pitchFamily="34" charset="0"/>
                <a:cs typeface="Times New Roman" panose="02020603050405020304" pitchFamily="18" charset="0"/>
              </a:rPr>
              <a:t>Demonstrate how you </a:t>
            </a:r>
            <a:r>
              <a:rPr lang="en-US" sz="2800" b="1" dirty="0">
                <a:effectLst/>
                <a:latin typeface="Source Sans Pro" panose="020B0503030403020204" pitchFamily="34" charset="0"/>
                <a:ea typeface="Source Sans Pro" panose="020B0503030403020204" pitchFamily="34" charset="0"/>
                <a:cs typeface="Times New Roman" panose="02020603050405020304" pitchFamily="18" charset="0"/>
              </a:rPr>
              <a:t>added value </a:t>
            </a:r>
            <a:r>
              <a:rPr lang="en-US" sz="2800" dirty="0">
                <a:effectLst/>
                <a:latin typeface="Source Sans Pro" panose="020B0503030403020204" pitchFamily="34" charset="0"/>
                <a:ea typeface="Source Sans Pro" panose="020B0503030403020204" pitchFamily="34" charset="0"/>
                <a:cs typeface="Times New Roman" panose="02020603050405020304" pitchFamily="18" charset="0"/>
              </a:rPr>
              <a:t>to the organization</a:t>
            </a:r>
            <a:endParaRPr lang="en-US" sz="2800" dirty="0">
              <a:latin typeface="Source Sans Pro" panose="020B0503030403020204" pitchFamily="34" charset="0"/>
              <a:ea typeface="Source Sans Pro" panose="020B0503030403020204" pitchFamily="34" charset="0"/>
              <a:cs typeface="Times New Roman" panose="02020603050405020304" pitchFamily="18" charset="0"/>
            </a:endParaRPr>
          </a:p>
          <a:p>
            <a:endParaRPr lang="en-US" sz="4400" dirty="0">
              <a:latin typeface="+mj-lt"/>
            </a:endParaRPr>
          </a:p>
          <a:p>
            <a:endParaRPr lang="en-US" sz="4400" dirty="0">
              <a:latin typeface="+mj-lt"/>
            </a:endParaRPr>
          </a:p>
        </p:txBody>
      </p:sp>
      <p:sp>
        <p:nvSpPr>
          <p:cNvPr id="6" name="Title 1">
            <a:extLst>
              <a:ext uri="{FF2B5EF4-FFF2-40B4-BE49-F238E27FC236}">
                <a16:creationId xmlns:a16="http://schemas.microsoft.com/office/drawing/2014/main" id="{F16743FE-B499-0B42-B9EA-966FA61C463E}"/>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5400" dirty="0">
                <a:solidFill>
                  <a:schemeClr val="bg1"/>
                </a:solidFill>
              </a:rPr>
              <a:t>ACCOMPLISHMENT STATEMENTS</a:t>
            </a:r>
          </a:p>
        </p:txBody>
      </p:sp>
      <p:pic>
        <p:nvPicPr>
          <p:cNvPr id="3" name="Picture 2">
            <a:extLst>
              <a:ext uri="{FF2B5EF4-FFF2-40B4-BE49-F238E27FC236}">
                <a16:creationId xmlns:a16="http://schemas.microsoft.com/office/drawing/2014/main" id="{2A39DB83-E8E3-C274-A259-85F075DEB8C2}"/>
              </a:ext>
            </a:extLst>
          </p:cNvPr>
          <p:cNvPicPr>
            <a:picLocks noChangeAspect="1"/>
          </p:cNvPicPr>
          <p:nvPr/>
        </p:nvPicPr>
        <p:blipFill>
          <a:blip r:embed="rId2"/>
          <a:stretch>
            <a:fillRect/>
          </a:stretch>
        </p:blipFill>
        <p:spPr>
          <a:xfrm>
            <a:off x="10531835" y="5949098"/>
            <a:ext cx="1459060" cy="729530"/>
          </a:xfrm>
          <a:prstGeom prst="rect">
            <a:avLst/>
          </a:prstGeom>
        </p:spPr>
      </p:pic>
    </p:spTree>
    <p:extLst>
      <p:ext uri="{BB962C8B-B14F-4D97-AF65-F5344CB8AC3E}">
        <p14:creationId xmlns:p14="http://schemas.microsoft.com/office/powerpoint/2010/main" val="3353212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421A0B-8F08-21C5-7EA0-7EE956CE6679}"/>
              </a:ext>
            </a:extLst>
          </p:cNvPr>
          <p:cNvSpPr>
            <a:spLocks noGrp="1"/>
          </p:cNvSpPr>
          <p:nvPr>
            <p:ph idx="1"/>
          </p:nvPr>
        </p:nvSpPr>
        <p:spPr/>
        <p:txBody>
          <a:bodyPr>
            <a:normAutofit fontScale="92500"/>
          </a:bodyPr>
          <a:lstStyle/>
          <a:p>
            <a:pPr marR="0">
              <a:spcBef>
                <a:spcPts val="0"/>
              </a:spcBef>
              <a:spcAft>
                <a:spcPts val="0"/>
              </a:spcAft>
              <a:buFont typeface="Wingdings" pitchFamily="2" charset="2"/>
              <a:buChar char="ü"/>
            </a:pPr>
            <a:r>
              <a:rPr lang="en-US" dirty="0">
                <a:effectLst/>
                <a:latin typeface="Source Sans Pro" panose="020B0503030403020204" pitchFamily="34" charset="0"/>
                <a:ea typeface="Source Sans Pro" panose="020B0503030403020204" pitchFamily="34" charset="0"/>
                <a:cs typeface="Times New Roman" panose="02020603050405020304" pitchFamily="18" charset="0"/>
              </a:rPr>
              <a:t>An </a:t>
            </a:r>
            <a:r>
              <a:rPr lang="en-US" b="1" dirty="0">
                <a:latin typeface="Source Sans Pro" panose="020B0503030403020204" pitchFamily="34" charset="0"/>
                <a:ea typeface="Source Sans Pro" panose="020B0503030403020204" pitchFamily="34" charset="0"/>
                <a:cs typeface="Times New Roman" panose="02020603050405020304" pitchFamily="18" charset="0"/>
              </a:rPr>
              <a:t>ACTION VERB</a:t>
            </a:r>
            <a:r>
              <a:rPr lang="en-US" b="1" dirty="0">
                <a:effectLst/>
                <a:latin typeface="Source Sans Pro" panose="020B0503030403020204" pitchFamily="34" charset="0"/>
                <a:ea typeface="Source Sans Pro" panose="020B0503030403020204" pitchFamily="34" charset="0"/>
                <a:cs typeface="Times New Roman" panose="02020603050405020304" pitchFamily="18" charset="0"/>
              </a:rPr>
              <a:t> </a:t>
            </a:r>
            <a:r>
              <a:rPr lang="en-US" dirty="0">
                <a:effectLst/>
                <a:latin typeface="Source Sans Pro" panose="020B0503030403020204" pitchFamily="34" charset="0"/>
                <a:ea typeface="Source Sans Pro" panose="020B0503030403020204" pitchFamily="34" charset="0"/>
                <a:cs typeface="Times New Roman" panose="02020603050405020304" pitchFamily="18" charset="0"/>
              </a:rPr>
              <a:t>describing what you did rather than your responsibilities.</a:t>
            </a:r>
          </a:p>
          <a:p>
            <a:pPr marL="0" marR="0" indent="0">
              <a:spcBef>
                <a:spcPts val="0"/>
              </a:spcBef>
              <a:spcAft>
                <a:spcPts val="0"/>
              </a:spcAft>
              <a:buNone/>
            </a:pPr>
            <a:endParaRPr lang="en-US"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R="0">
              <a:spcBef>
                <a:spcPts val="0"/>
              </a:spcBef>
              <a:spcAft>
                <a:spcPts val="0"/>
              </a:spcAft>
              <a:buFont typeface="Wingdings" pitchFamily="2" charset="2"/>
              <a:buChar char="ü"/>
            </a:pPr>
            <a:r>
              <a:rPr lang="en-US" dirty="0">
                <a:effectLst/>
                <a:latin typeface="Source Sans Pro" panose="020B0503030403020204" pitchFamily="34" charset="0"/>
                <a:ea typeface="Source Sans Pro" panose="020B0503030403020204" pitchFamily="34" charset="0"/>
                <a:cs typeface="Times New Roman" panose="02020603050405020304" pitchFamily="18" charset="0"/>
              </a:rPr>
              <a:t>The </a:t>
            </a:r>
            <a:r>
              <a:rPr lang="en-US" b="1" dirty="0">
                <a:latin typeface="Source Sans Pro" panose="020B0503030403020204" pitchFamily="34" charset="0"/>
                <a:ea typeface="Source Sans Pro" panose="020B0503030403020204" pitchFamily="34" charset="0"/>
                <a:cs typeface="Times New Roman" panose="02020603050405020304" pitchFamily="18" charset="0"/>
              </a:rPr>
              <a:t>SCOPE</a:t>
            </a:r>
            <a:r>
              <a:rPr lang="en-US" b="1" dirty="0">
                <a:effectLst/>
                <a:latin typeface="Source Sans Pro" panose="020B0503030403020204" pitchFamily="34" charset="0"/>
                <a:ea typeface="Source Sans Pro" panose="020B0503030403020204" pitchFamily="34" charset="0"/>
                <a:cs typeface="Times New Roman" panose="02020603050405020304" pitchFamily="18" charset="0"/>
              </a:rPr>
              <a:t> of your activities </a:t>
            </a:r>
            <a:r>
              <a:rPr lang="en-US" dirty="0">
                <a:effectLst/>
                <a:latin typeface="Source Sans Pro" panose="020B0503030403020204" pitchFamily="34" charset="0"/>
                <a:ea typeface="Source Sans Pro" panose="020B0503030403020204" pitchFamily="34" charset="0"/>
                <a:cs typeface="Times New Roman" panose="02020603050405020304" pitchFamily="18" charset="0"/>
              </a:rPr>
              <a:t>(size of unit managed, size of budget managed, or a number of personnel affected). Quantitative data is a plus, but qualitative evidence is great as well.</a:t>
            </a:r>
          </a:p>
          <a:p>
            <a:pPr marL="0" marR="0">
              <a:spcBef>
                <a:spcPts val="0"/>
              </a:spcBef>
              <a:spcAft>
                <a:spcPts val="0"/>
              </a:spcAft>
            </a:pPr>
            <a:endParaRPr lang="en-US" dirty="0">
              <a:effectLst/>
              <a:latin typeface="Source Sans Pro" panose="020B0503030403020204" pitchFamily="34" charset="0"/>
              <a:ea typeface="Source Sans Pro" panose="020B0503030403020204" pitchFamily="34" charset="0"/>
              <a:cs typeface="Times New Roman" panose="02020603050405020304" pitchFamily="18" charset="0"/>
            </a:endParaRPr>
          </a:p>
          <a:p>
            <a:pPr>
              <a:spcBef>
                <a:spcPts val="0"/>
              </a:spcBef>
              <a:buFont typeface="Wingdings" pitchFamily="2" charset="2"/>
              <a:buChar char="ü"/>
            </a:pPr>
            <a:r>
              <a:rPr lang="en-US" dirty="0">
                <a:latin typeface="Source Sans Pro" panose="020B0503030403020204" pitchFamily="34" charset="0"/>
                <a:ea typeface="Source Sans Pro" panose="020B0503030403020204" pitchFamily="34" charset="0"/>
                <a:cs typeface="Times New Roman" panose="02020603050405020304" pitchFamily="18" charset="0"/>
              </a:rPr>
              <a:t>Highlight </a:t>
            </a:r>
            <a:r>
              <a:rPr lang="en-US" b="1" dirty="0">
                <a:latin typeface="Source Sans Pro" panose="020B0503030403020204" pitchFamily="34" charset="0"/>
                <a:ea typeface="Source Sans Pro" panose="020B0503030403020204" pitchFamily="34" charset="0"/>
                <a:cs typeface="Times New Roman" panose="02020603050405020304" pitchFamily="18" charset="0"/>
              </a:rPr>
              <a:t>KEY SKILLS </a:t>
            </a:r>
            <a:r>
              <a:rPr lang="en-US" dirty="0">
                <a:latin typeface="Source Sans Pro" panose="020B0503030403020204" pitchFamily="34" charset="0"/>
                <a:ea typeface="Source Sans Pro" panose="020B0503030403020204" pitchFamily="34" charset="0"/>
                <a:cs typeface="Times New Roman" panose="02020603050405020304" pitchFamily="18" charset="0"/>
              </a:rPr>
              <a:t>you used in the pursuit of the accomplishment. </a:t>
            </a:r>
          </a:p>
          <a:p>
            <a:pPr>
              <a:spcBef>
                <a:spcPts val="0"/>
              </a:spcBef>
              <a:buFont typeface="Wingdings" pitchFamily="2" charset="2"/>
              <a:buChar char="ü"/>
            </a:pPr>
            <a:endParaRPr lang="en-US" dirty="0">
              <a:latin typeface="Source Sans Pro" panose="020B0503030403020204" pitchFamily="34" charset="0"/>
              <a:ea typeface="Source Sans Pro" panose="020B0503030403020204" pitchFamily="34" charset="0"/>
              <a:cs typeface="Times New Roman" panose="02020603050405020304" pitchFamily="18" charset="0"/>
            </a:endParaRPr>
          </a:p>
          <a:p>
            <a:pPr marR="0">
              <a:spcBef>
                <a:spcPts val="0"/>
              </a:spcBef>
              <a:spcAft>
                <a:spcPts val="0"/>
              </a:spcAft>
              <a:buFont typeface="Wingdings" pitchFamily="2" charset="2"/>
              <a:buChar char="ü"/>
            </a:pPr>
            <a:r>
              <a:rPr lang="en-US" dirty="0">
                <a:effectLst/>
                <a:latin typeface="Source Sans Pro" panose="020B0503030403020204" pitchFamily="34" charset="0"/>
                <a:ea typeface="Source Sans Pro" panose="020B0503030403020204" pitchFamily="34" charset="0"/>
                <a:cs typeface="Times New Roman" panose="02020603050405020304" pitchFamily="18" charset="0"/>
              </a:rPr>
              <a:t>The </a:t>
            </a:r>
            <a:r>
              <a:rPr lang="en-US" b="1" dirty="0">
                <a:latin typeface="Source Sans Pro" panose="020B0503030403020204" pitchFamily="34" charset="0"/>
                <a:ea typeface="Source Sans Pro" panose="020B0503030403020204" pitchFamily="34" charset="0"/>
                <a:cs typeface="Times New Roman" panose="02020603050405020304" pitchFamily="18" charset="0"/>
              </a:rPr>
              <a:t>RESULTS</a:t>
            </a:r>
            <a:r>
              <a:rPr lang="en-US" dirty="0">
                <a:effectLst/>
                <a:latin typeface="Source Sans Pro" panose="020B0503030403020204" pitchFamily="34" charset="0"/>
                <a:ea typeface="Source Sans Pro" panose="020B0503030403020204" pitchFamily="34" charset="0"/>
                <a:cs typeface="Times New Roman" panose="02020603050405020304" pitchFamily="18" charset="0"/>
              </a:rPr>
              <a:t> of your activities—quantifiable-cost savings, time reduced, knowledge transferred, deadlines met (internal or external), value-added for customers, awards or commendations. </a:t>
            </a:r>
          </a:p>
          <a:p>
            <a:pPr marL="0" marR="0" indent="0">
              <a:spcBef>
                <a:spcPts val="0"/>
              </a:spcBef>
              <a:spcAft>
                <a:spcPts val="0"/>
              </a:spcAft>
              <a:buNone/>
            </a:pPr>
            <a:endParaRPr lang="en-US" dirty="0">
              <a:effectLst/>
              <a:latin typeface="Source Sans Pro" panose="020B0503030403020204" pitchFamily="34" charset="0"/>
              <a:ea typeface="Source Sans Pro" panose="020B0503030403020204" pitchFamily="34" charset="0"/>
              <a:cs typeface="Times New Roman" panose="02020603050405020304" pitchFamily="18" charset="0"/>
            </a:endParaRPr>
          </a:p>
          <a:p>
            <a:pPr marL="0" indent="0">
              <a:buNone/>
            </a:pPr>
            <a:endParaRPr lang="en-US" sz="2600" dirty="0">
              <a:solidFill>
                <a:srgbClr val="FF0000"/>
              </a:solidFill>
              <a:cs typeface="Times New Roman" panose="02020603050405020304" pitchFamily="18" charset="0"/>
            </a:endParaRPr>
          </a:p>
          <a:p>
            <a:pPr marL="0" indent="0">
              <a:buNone/>
            </a:pPr>
            <a:endParaRPr lang="en-US" sz="2600" dirty="0"/>
          </a:p>
        </p:txBody>
      </p:sp>
      <p:sp>
        <p:nvSpPr>
          <p:cNvPr id="4" name="Rectangle 3">
            <a:extLst>
              <a:ext uri="{FF2B5EF4-FFF2-40B4-BE49-F238E27FC236}">
                <a16:creationId xmlns:a16="http://schemas.microsoft.com/office/drawing/2014/main" id="{C48987AF-42F6-054F-272E-1AAFCADF53EC}"/>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dirty="0">
                <a:latin typeface="+mj-lt"/>
              </a:rPr>
              <a:t>ACCOMPLISHMENT STATEMENTS</a:t>
            </a:r>
          </a:p>
        </p:txBody>
      </p:sp>
      <p:pic>
        <p:nvPicPr>
          <p:cNvPr id="6" name="Picture 5">
            <a:extLst>
              <a:ext uri="{FF2B5EF4-FFF2-40B4-BE49-F238E27FC236}">
                <a16:creationId xmlns:a16="http://schemas.microsoft.com/office/drawing/2014/main" id="{40675E4E-EA58-EE22-C4BE-CA219666E750}"/>
              </a:ext>
            </a:extLst>
          </p:cNvPr>
          <p:cNvPicPr>
            <a:picLocks noChangeAspect="1"/>
          </p:cNvPicPr>
          <p:nvPr/>
        </p:nvPicPr>
        <p:blipFill>
          <a:blip r:embed="rId2"/>
          <a:stretch>
            <a:fillRect/>
          </a:stretch>
        </p:blipFill>
        <p:spPr>
          <a:xfrm>
            <a:off x="10399860" y="5967952"/>
            <a:ext cx="1647596" cy="823798"/>
          </a:xfrm>
          <a:prstGeom prst="rect">
            <a:avLst/>
          </a:prstGeom>
        </p:spPr>
      </p:pic>
    </p:spTree>
    <p:extLst>
      <p:ext uri="{BB962C8B-B14F-4D97-AF65-F5344CB8AC3E}">
        <p14:creationId xmlns:p14="http://schemas.microsoft.com/office/powerpoint/2010/main" val="497729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BC3728-DEF8-FA22-D8FA-EC6CEB26A02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705B879-5A07-7895-BE92-0066C0DB9AC2}"/>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7CA648-7B6A-022A-90CF-9009CBD3B9B5}"/>
              </a:ext>
            </a:extLst>
          </p:cNvPr>
          <p:cNvSpPr txBox="1"/>
          <p:nvPr/>
        </p:nvSpPr>
        <p:spPr>
          <a:xfrm>
            <a:off x="2580568" y="2614267"/>
            <a:ext cx="7660337" cy="3416320"/>
          </a:xfrm>
          <a:prstGeom prst="rect">
            <a:avLst/>
          </a:prstGeom>
          <a:noFill/>
        </p:spPr>
        <p:txBody>
          <a:bodyPr wrap="square" rtlCol="0">
            <a:spAutoFit/>
          </a:bodyPr>
          <a:lstStyle/>
          <a:p>
            <a:pPr marL="457200" indent="-457200">
              <a:buFont typeface="Wingdings" pitchFamily="2" charset="2"/>
              <a:buChar char="ü"/>
            </a:pPr>
            <a:r>
              <a:rPr lang="en-US" sz="2400" dirty="0">
                <a:latin typeface="Helvetica Light" panose="020B0403020202020204" pitchFamily="34" charset="0"/>
              </a:rPr>
              <a:t>Keep class in class</a:t>
            </a:r>
            <a:endParaRPr lang="en-US" sz="2400" b="1" dirty="0">
              <a:latin typeface="HELVETICA LIGHT" panose="020B0403020202020204" pitchFamily="34" charset="0"/>
            </a:endParaRPr>
          </a:p>
          <a:p>
            <a:endParaRPr lang="en-US" sz="1600" dirty="0">
              <a:latin typeface="Helvetica Light" panose="020B0403020202020204" pitchFamily="34" charset="0"/>
            </a:endParaRPr>
          </a:p>
          <a:p>
            <a:pPr marL="457200" indent="-457200">
              <a:buFont typeface="Wingdings" pitchFamily="2" charset="2"/>
              <a:buChar char="ü"/>
            </a:pPr>
            <a:r>
              <a:rPr lang="en-US" sz="2400" dirty="0">
                <a:latin typeface="Helvetica Light" panose="020B0403020202020204" pitchFamily="34" charset="0"/>
              </a:rPr>
              <a:t>Grocery store approach</a:t>
            </a:r>
            <a:endParaRPr lang="en-US" sz="2400" b="1" dirty="0">
              <a:latin typeface="HELVETICA LIGHT" panose="020B0403020202020204" pitchFamily="34" charset="0"/>
            </a:endParaRPr>
          </a:p>
          <a:p>
            <a:pPr marL="457200" indent="-457200">
              <a:buFont typeface="Wingdings" pitchFamily="2" charset="2"/>
              <a:buChar char="ü"/>
            </a:pPr>
            <a:endParaRPr lang="en-US" sz="1600" dirty="0">
              <a:latin typeface="Helvetica Light" panose="020B0403020202020204" pitchFamily="34" charset="0"/>
            </a:endParaRPr>
          </a:p>
          <a:p>
            <a:pPr marL="457200" indent="-457200">
              <a:buFont typeface="Wingdings" pitchFamily="2" charset="2"/>
              <a:buChar char="ü"/>
            </a:pPr>
            <a:r>
              <a:rPr lang="en-US" sz="2400" dirty="0">
                <a:latin typeface="Helvetica Light" panose="020B0403020202020204" pitchFamily="34" charset="0"/>
              </a:rPr>
              <a:t>Take notes... jot down phrases you hear, nuggets, responses to exercises</a:t>
            </a:r>
          </a:p>
          <a:p>
            <a:pPr marL="457200" indent="-457200">
              <a:buFont typeface="Wingdings" pitchFamily="2" charset="2"/>
              <a:buChar char="ü"/>
            </a:pPr>
            <a:endParaRPr lang="en-US" sz="1600" dirty="0">
              <a:latin typeface="Helvetica Light" panose="020B0403020202020204" pitchFamily="34" charset="0"/>
              <a:ea typeface="Verdana" panose="020B0604030504040204" pitchFamily="34" charset="0"/>
            </a:endParaRPr>
          </a:p>
          <a:p>
            <a:pPr marL="457200" indent="-457200">
              <a:buFont typeface="Wingdings" pitchFamily="2" charset="2"/>
              <a:buChar char="ü"/>
            </a:pPr>
            <a:r>
              <a:rPr lang="en-US" sz="2400" dirty="0">
                <a:latin typeface="Helvetica Light" panose="020B0403020202020204" pitchFamily="34" charset="0"/>
              </a:rPr>
              <a:t>Breaks will be frequent</a:t>
            </a:r>
          </a:p>
          <a:p>
            <a:pPr marL="457200" indent="-457200">
              <a:buFont typeface="Wingdings" pitchFamily="2" charset="2"/>
              <a:buChar char="ü"/>
            </a:pPr>
            <a:endParaRPr lang="en-US" sz="2400" b="1" dirty="0">
              <a:latin typeface="HELVETICA LIGHT" panose="020B0403020202020204" pitchFamily="34" charset="0"/>
            </a:endParaRPr>
          </a:p>
          <a:p>
            <a:pPr marL="457200" indent="-457200">
              <a:buFont typeface="Wingdings" pitchFamily="2" charset="2"/>
              <a:buChar char="ü"/>
            </a:pPr>
            <a:r>
              <a:rPr lang="en-US" sz="2400" dirty="0">
                <a:latin typeface="Helvetica Light" panose="020B0403020202020204" pitchFamily="34" charset="0"/>
                <a:ea typeface="Verdana" panose="020B0604030504040204" pitchFamily="34" charset="0"/>
              </a:rPr>
              <a:t>Restroom </a:t>
            </a:r>
            <a:endParaRPr lang="en-US" sz="2400" b="1" dirty="0">
              <a:latin typeface="Helvetica Light" panose="020B0403020202020204" pitchFamily="34" charset="0"/>
              <a:ea typeface="Verdana" panose="020B0604030504040204" pitchFamily="34" charset="0"/>
            </a:endParaRPr>
          </a:p>
        </p:txBody>
      </p:sp>
      <p:sp>
        <p:nvSpPr>
          <p:cNvPr id="6" name="Title 1">
            <a:extLst>
              <a:ext uri="{FF2B5EF4-FFF2-40B4-BE49-F238E27FC236}">
                <a16:creationId xmlns:a16="http://schemas.microsoft.com/office/drawing/2014/main" id="{B8237B0F-5EF3-CEC3-5D52-92E0A28B3731}"/>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5400" dirty="0">
                <a:solidFill>
                  <a:schemeClr val="bg1"/>
                </a:solidFill>
              </a:rPr>
              <a:t>TODAY</a:t>
            </a:r>
          </a:p>
        </p:txBody>
      </p:sp>
      <p:pic>
        <p:nvPicPr>
          <p:cNvPr id="4100" name="Picture 4" descr="Strategy Ain't What it Used to Be - Holly Green">
            <a:extLst>
              <a:ext uri="{FF2B5EF4-FFF2-40B4-BE49-F238E27FC236}">
                <a16:creationId xmlns:a16="http://schemas.microsoft.com/office/drawing/2014/main" id="{AE446E8C-1BCF-7CFA-1C45-0447DB76CB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4868" y="3429000"/>
            <a:ext cx="1907990" cy="1429150"/>
          </a:xfrm>
          <a:prstGeom prst="rect">
            <a:avLst/>
          </a:prstGeom>
          <a:pattFill prst="pct20">
            <a:fgClr>
              <a:srgbClr val="25567C"/>
            </a:fgClr>
            <a:bgClr>
              <a:schemeClr val="bg1"/>
            </a:bgClr>
          </a:pattFill>
        </p:spPr>
      </p:pic>
      <p:pic>
        <p:nvPicPr>
          <p:cNvPr id="2" name="Picture 1">
            <a:extLst>
              <a:ext uri="{FF2B5EF4-FFF2-40B4-BE49-F238E27FC236}">
                <a16:creationId xmlns:a16="http://schemas.microsoft.com/office/drawing/2014/main" id="{427A15AC-1EC4-6968-FEA4-D2D8906FC323}"/>
              </a:ext>
            </a:extLst>
          </p:cNvPr>
          <p:cNvPicPr>
            <a:picLocks noChangeAspect="1"/>
          </p:cNvPicPr>
          <p:nvPr/>
        </p:nvPicPr>
        <p:blipFill>
          <a:blip r:embed="rId3"/>
          <a:stretch>
            <a:fillRect/>
          </a:stretch>
        </p:blipFill>
        <p:spPr>
          <a:xfrm>
            <a:off x="10925351" y="6187092"/>
            <a:ext cx="1266649" cy="633325"/>
          </a:xfrm>
          <a:prstGeom prst="rect">
            <a:avLst/>
          </a:prstGeom>
        </p:spPr>
      </p:pic>
      <p:sp>
        <p:nvSpPr>
          <p:cNvPr id="5" name="TextBox 4">
            <a:extLst>
              <a:ext uri="{FF2B5EF4-FFF2-40B4-BE49-F238E27FC236}">
                <a16:creationId xmlns:a16="http://schemas.microsoft.com/office/drawing/2014/main" id="{190FFD2F-1353-0489-DA74-0362AE087617}"/>
              </a:ext>
            </a:extLst>
          </p:cNvPr>
          <p:cNvSpPr txBox="1"/>
          <p:nvPr/>
        </p:nvSpPr>
        <p:spPr>
          <a:xfrm>
            <a:off x="1010407" y="2038751"/>
            <a:ext cx="10800660" cy="830997"/>
          </a:xfrm>
          <a:prstGeom prst="rect">
            <a:avLst/>
          </a:prstGeom>
          <a:noFill/>
        </p:spPr>
        <p:txBody>
          <a:bodyPr wrap="square">
            <a:spAutoFit/>
          </a:bodyPr>
          <a:lstStyle/>
          <a:p>
            <a:r>
              <a:rPr lang="en-US" sz="2400" dirty="0">
                <a:solidFill>
                  <a:srgbClr val="7030A0"/>
                </a:solidFill>
              </a:rPr>
              <a:t>COURSE PORTAL: </a:t>
            </a:r>
            <a:r>
              <a:rPr lang="en-US" sz="2400" dirty="0">
                <a:solidFill>
                  <a:srgbClr val="0070C0"/>
                </a:solidFill>
                <a:hlinkClick r:id="rId4">
                  <a:extLst>
                    <a:ext uri="{A12FA001-AC4F-418D-AE19-62706E023703}">
                      <ahyp:hlinkClr xmlns:ahyp="http://schemas.microsoft.com/office/drawing/2018/hyperlinkcolor" val="tx"/>
                    </a:ext>
                  </a:extLst>
                </a:hlinkClick>
              </a:rPr>
              <a:t>https://federaljobresults.com/federal-resume-boot-camp/</a:t>
            </a:r>
            <a:endParaRPr lang="en-US" sz="2400" dirty="0">
              <a:solidFill>
                <a:srgbClr val="0070C0"/>
              </a:solidFill>
            </a:endParaRPr>
          </a:p>
          <a:p>
            <a:endParaRPr lang="en-US" sz="2400" dirty="0">
              <a:solidFill>
                <a:srgbClr val="7030A0"/>
              </a:solidFill>
            </a:endParaRPr>
          </a:p>
        </p:txBody>
      </p:sp>
    </p:spTree>
    <p:extLst>
      <p:ext uri="{BB962C8B-B14F-4D97-AF65-F5344CB8AC3E}">
        <p14:creationId xmlns:p14="http://schemas.microsoft.com/office/powerpoint/2010/main" val="10745412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BF61A-8322-1225-3AF8-2DF31F3A9B6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AF2A07E-E040-8A8A-8B16-28BAD65D7224}"/>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rPr>
              <a:t>EXERCISE</a:t>
            </a:r>
          </a:p>
        </p:txBody>
      </p:sp>
      <p:sp>
        <p:nvSpPr>
          <p:cNvPr id="6" name="Title 1">
            <a:extLst>
              <a:ext uri="{FF2B5EF4-FFF2-40B4-BE49-F238E27FC236}">
                <a16:creationId xmlns:a16="http://schemas.microsoft.com/office/drawing/2014/main" id="{79CC96EA-5DDC-1C20-9797-EE7BAE992161}"/>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sp>
        <p:nvSpPr>
          <p:cNvPr id="3" name="Content Placeholder 2">
            <a:extLst>
              <a:ext uri="{FF2B5EF4-FFF2-40B4-BE49-F238E27FC236}">
                <a16:creationId xmlns:a16="http://schemas.microsoft.com/office/drawing/2014/main" id="{31424CDB-B527-6C26-5B9B-16FB2681508B}"/>
              </a:ext>
            </a:extLst>
          </p:cNvPr>
          <p:cNvSpPr>
            <a:spLocks noGrp="1"/>
          </p:cNvSpPr>
          <p:nvPr>
            <p:ph idx="1"/>
          </p:nvPr>
        </p:nvSpPr>
        <p:spPr>
          <a:xfrm>
            <a:off x="1148111" y="2047317"/>
            <a:ext cx="7252311" cy="4293963"/>
          </a:xfrm>
        </p:spPr>
        <p:txBody>
          <a:bodyPr>
            <a:normAutofit/>
          </a:bodyPr>
          <a:lstStyle/>
          <a:p>
            <a:pPr>
              <a:buFont typeface="Wingdings" pitchFamily="2" charset="2"/>
              <a:buChar char="Ø"/>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a:p>
            <a:pPr marL="0" indent="0">
              <a:buNone/>
            </a:pPr>
            <a:r>
              <a:rPr lang="en-US" sz="4000" dirty="0">
                <a:solidFill>
                  <a:schemeClr val="tx1"/>
                </a:solidFill>
                <a:latin typeface="Source Sans Pro" panose="020B0503030403020204" pitchFamily="34" charset="0"/>
                <a:ea typeface="Source Sans Pro" panose="020B0503030403020204" pitchFamily="34" charset="0"/>
                <a:cs typeface="Ayuthaya" pitchFamily="2" charset="-34"/>
              </a:rPr>
              <a:t>Jot down any numbers connected to your work--budgets, people, customers, timelines, volume, frequency. </a:t>
            </a:r>
          </a:p>
          <a:p>
            <a:pPr marL="0" indent="0">
              <a:buNone/>
            </a:pPr>
            <a:r>
              <a:rPr lang="en-US" sz="4000" i="1" dirty="0">
                <a:solidFill>
                  <a:schemeClr val="tx1"/>
                </a:solidFill>
                <a:latin typeface="Source Sans Pro" panose="020B0503030403020204" pitchFamily="34" charset="0"/>
                <a:ea typeface="Source Sans Pro" panose="020B0503030403020204" pitchFamily="34" charset="0"/>
                <a:cs typeface="Ayuthaya" pitchFamily="2" charset="-34"/>
              </a:rPr>
              <a:t>No explanations.</a:t>
            </a:r>
          </a:p>
          <a:p>
            <a:pPr marL="0" indent="0">
              <a:buNone/>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p:txBody>
      </p:sp>
      <p:pic>
        <p:nvPicPr>
          <p:cNvPr id="8" name="Picture 7" descr="A person on a blue exercise ball&#10;&#10;Description automatically generated">
            <a:extLst>
              <a:ext uri="{FF2B5EF4-FFF2-40B4-BE49-F238E27FC236}">
                <a16:creationId xmlns:a16="http://schemas.microsoft.com/office/drawing/2014/main" id="{2195F044-EEA4-2B85-8C3B-2910A333064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00422" y="1934116"/>
            <a:ext cx="3705166" cy="2539273"/>
          </a:xfrm>
          <a:prstGeom prst="rect">
            <a:avLst/>
          </a:prstGeom>
        </p:spPr>
      </p:pic>
      <p:pic>
        <p:nvPicPr>
          <p:cNvPr id="2" name="Picture 1">
            <a:extLst>
              <a:ext uri="{FF2B5EF4-FFF2-40B4-BE49-F238E27FC236}">
                <a16:creationId xmlns:a16="http://schemas.microsoft.com/office/drawing/2014/main" id="{F5ACD17C-194A-20E6-77A7-A5160E8BB272}"/>
              </a:ext>
            </a:extLst>
          </p:cNvPr>
          <p:cNvPicPr>
            <a:picLocks noChangeAspect="1"/>
          </p:cNvPicPr>
          <p:nvPr/>
        </p:nvPicPr>
        <p:blipFill>
          <a:blip r:embed="rId4"/>
          <a:stretch>
            <a:fillRect/>
          </a:stretch>
        </p:blipFill>
        <p:spPr>
          <a:xfrm>
            <a:off x="10305592" y="5891281"/>
            <a:ext cx="1799996" cy="899998"/>
          </a:xfrm>
          <a:prstGeom prst="rect">
            <a:avLst/>
          </a:prstGeom>
        </p:spPr>
      </p:pic>
    </p:spTree>
    <p:extLst>
      <p:ext uri="{BB962C8B-B14F-4D97-AF65-F5344CB8AC3E}">
        <p14:creationId xmlns:p14="http://schemas.microsoft.com/office/powerpoint/2010/main" val="3393900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7B8FE-1F2A-811F-E6B3-C481A80B8E27}"/>
              </a:ext>
            </a:extLst>
          </p:cNvPr>
          <p:cNvSpPr>
            <a:spLocks noGrp="1"/>
          </p:cNvSpPr>
          <p:nvPr>
            <p:ph idx="1"/>
          </p:nvPr>
        </p:nvSpPr>
        <p:spPr>
          <a:xfrm>
            <a:off x="2239298" y="2176868"/>
            <a:ext cx="7966710" cy="4806461"/>
          </a:xfrm>
        </p:spPr>
        <p:txBody>
          <a:bodyPr>
            <a:normAutofit fontScale="25000" lnSpcReduction="20000"/>
          </a:bodyPr>
          <a:lstStyle/>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What did you do that was above and beyond your normal job duties?</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How did you stand out among other employees?</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Were you ever recognized by a supervisor for a job well done? When and why?</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Did you win any awards or accolades?</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What new processes did you implement to improve things?</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What problems did you solve?</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Did you ever consistently meet or exceed goals or quotas?</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Did you save the company/organization/agency money?</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What made you great at your job?</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How were your previous employers better off because you worked there?</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What are you most proud of in your previous jobs?  </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What did your performance evaluations say?</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What specific actions did you take to address a particular challenge?</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What did others come to you for help with?</a:t>
            </a:r>
          </a:p>
          <a:p>
            <a:pPr marL="0" marR="0" lvl="0">
              <a:spcBef>
                <a:spcPts val="0"/>
              </a:spcBef>
              <a:spcAft>
                <a:spcPts val="800"/>
              </a:spcAft>
              <a:buFont typeface="Wingdings" pitchFamily="2" charset="2"/>
              <a:buChar char="Ø"/>
            </a:pPr>
            <a:r>
              <a:rPr lang="en-US" sz="6400" b="1" dirty="0">
                <a:effectLst/>
                <a:latin typeface="Source Sans Pro" panose="020B0503030403020204" pitchFamily="34" charset="0"/>
                <a:ea typeface="Source Sans Pro" panose="020B0503030403020204" pitchFamily="34" charset="0"/>
                <a:cs typeface="Tahoma" panose="020B0604030504040204" pitchFamily="34" charset="0"/>
              </a:rPr>
              <a:t>What was the action, duration, population, and results?</a:t>
            </a:r>
          </a:p>
          <a:p>
            <a:pPr fontAlgn="base"/>
            <a:endParaRPr lang="en-US" sz="2800" dirty="0">
              <a:latin typeface="Helvetica Light" panose="020B0403020202020204" pitchFamily="34" charset="0"/>
              <a:cs typeface="Times New Roman" panose="02020603050405020304" pitchFamily="18" charset="0"/>
            </a:endParaRPr>
          </a:p>
          <a:p>
            <a:endParaRPr lang="en-US" dirty="0"/>
          </a:p>
        </p:txBody>
      </p:sp>
      <p:sp>
        <p:nvSpPr>
          <p:cNvPr id="4" name="Rectangle 3">
            <a:extLst>
              <a:ext uri="{FF2B5EF4-FFF2-40B4-BE49-F238E27FC236}">
                <a16:creationId xmlns:a16="http://schemas.microsoft.com/office/drawing/2014/main" id="{EE1DC52A-697C-7781-95CC-67799F45E882}"/>
              </a:ext>
            </a:extLst>
          </p:cNvPr>
          <p:cNvSpPr/>
          <p:nvPr/>
        </p:nvSpPr>
        <p:spPr>
          <a:xfrm>
            <a:off x="0" y="-25167"/>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mj-lt"/>
              </a:rPr>
              <a:t>ACCOMPLISHMENT STATEMENTS</a:t>
            </a:r>
          </a:p>
          <a:p>
            <a:pPr algn="ctr"/>
            <a:r>
              <a:rPr lang="en-US" sz="3600" dirty="0">
                <a:latin typeface="+mj-lt"/>
              </a:rPr>
              <a:t>Questions to Ask Yourself</a:t>
            </a:r>
          </a:p>
        </p:txBody>
      </p:sp>
      <p:pic>
        <p:nvPicPr>
          <p:cNvPr id="5" name="Picture 4">
            <a:extLst>
              <a:ext uri="{FF2B5EF4-FFF2-40B4-BE49-F238E27FC236}">
                <a16:creationId xmlns:a16="http://schemas.microsoft.com/office/drawing/2014/main" id="{61A3406F-635E-3BF2-BAFD-6056113DAE5D}"/>
              </a:ext>
            </a:extLst>
          </p:cNvPr>
          <p:cNvPicPr>
            <a:picLocks noChangeAspect="1"/>
          </p:cNvPicPr>
          <p:nvPr/>
        </p:nvPicPr>
        <p:blipFill>
          <a:blip r:embed="rId2"/>
          <a:stretch>
            <a:fillRect/>
          </a:stretch>
        </p:blipFill>
        <p:spPr>
          <a:xfrm>
            <a:off x="10206008" y="5854046"/>
            <a:ext cx="1799996" cy="899998"/>
          </a:xfrm>
          <a:prstGeom prst="rect">
            <a:avLst/>
          </a:prstGeom>
        </p:spPr>
      </p:pic>
    </p:spTree>
    <p:extLst>
      <p:ext uri="{BB962C8B-B14F-4D97-AF65-F5344CB8AC3E}">
        <p14:creationId xmlns:p14="http://schemas.microsoft.com/office/powerpoint/2010/main" val="2206521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30564-598B-E52D-05D3-C03C1827497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04687B3-7064-495B-DB95-2E3BD14BDF8D}"/>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rPr>
              <a:t>EXERCISE</a:t>
            </a:r>
          </a:p>
        </p:txBody>
      </p:sp>
      <p:sp>
        <p:nvSpPr>
          <p:cNvPr id="6" name="Title 1">
            <a:extLst>
              <a:ext uri="{FF2B5EF4-FFF2-40B4-BE49-F238E27FC236}">
                <a16:creationId xmlns:a16="http://schemas.microsoft.com/office/drawing/2014/main" id="{7E16AE3E-D9D2-0BEA-6672-F29F71F401E0}"/>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sp>
        <p:nvSpPr>
          <p:cNvPr id="3" name="Content Placeholder 2">
            <a:extLst>
              <a:ext uri="{FF2B5EF4-FFF2-40B4-BE49-F238E27FC236}">
                <a16:creationId xmlns:a16="http://schemas.microsoft.com/office/drawing/2014/main" id="{8088FF10-5E32-7165-8CF0-9339386CE579}"/>
              </a:ext>
            </a:extLst>
          </p:cNvPr>
          <p:cNvSpPr>
            <a:spLocks noGrp="1"/>
          </p:cNvSpPr>
          <p:nvPr>
            <p:ph idx="1"/>
          </p:nvPr>
        </p:nvSpPr>
        <p:spPr>
          <a:xfrm>
            <a:off x="1327903" y="2326407"/>
            <a:ext cx="7252311" cy="4293963"/>
          </a:xfrm>
        </p:spPr>
        <p:txBody>
          <a:bodyPr>
            <a:normAutofit/>
          </a:bodyPr>
          <a:lstStyle/>
          <a:p>
            <a:pPr>
              <a:buFont typeface="Wingdings" pitchFamily="2" charset="2"/>
              <a:buChar char="Ø"/>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a:p>
            <a:pPr marL="0" indent="0">
              <a:buNone/>
            </a:pPr>
            <a:r>
              <a:rPr lang="en-US" sz="4000" dirty="0">
                <a:solidFill>
                  <a:schemeClr val="tx1"/>
                </a:solidFill>
                <a:latin typeface="Source Sans Pro" panose="020B0503030403020204" pitchFamily="34" charset="0"/>
                <a:ea typeface="Source Sans Pro" panose="020B0503030403020204" pitchFamily="34" charset="0"/>
                <a:cs typeface="Ayuthaya" pitchFamily="2" charset="-34"/>
              </a:rPr>
              <a:t>If I left my job tomorrow, what would slow down, be broken or be noticeably missed?</a:t>
            </a:r>
          </a:p>
          <a:p>
            <a:pPr marL="0" indent="0">
              <a:buNone/>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p:txBody>
      </p:sp>
      <p:pic>
        <p:nvPicPr>
          <p:cNvPr id="8" name="Picture 7" descr="A person on a blue exercise ball&#10;&#10;Description automatically generated">
            <a:extLst>
              <a:ext uri="{FF2B5EF4-FFF2-40B4-BE49-F238E27FC236}">
                <a16:creationId xmlns:a16="http://schemas.microsoft.com/office/drawing/2014/main" id="{3F61FD67-DB33-BDB2-EE25-F7BEAF37C9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00422" y="1934116"/>
            <a:ext cx="3705166" cy="2539273"/>
          </a:xfrm>
          <a:prstGeom prst="rect">
            <a:avLst/>
          </a:prstGeom>
        </p:spPr>
      </p:pic>
      <p:pic>
        <p:nvPicPr>
          <p:cNvPr id="2" name="Picture 1">
            <a:extLst>
              <a:ext uri="{FF2B5EF4-FFF2-40B4-BE49-F238E27FC236}">
                <a16:creationId xmlns:a16="http://schemas.microsoft.com/office/drawing/2014/main" id="{063449ED-665E-9DF5-BA46-47FCEC0E01C6}"/>
              </a:ext>
            </a:extLst>
          </p:cNvPr>
          <p:cNvPicPr>
            <a:picLocks noChangeAspect="1"/>
          </p:cNvPicPr>
          <p:nvPr/>
        </p:nvPicPr>
        <p:blipFill>
          <a:blip r:embed="rId4"/>
          <a:stretch>
            <a:fillRect/>
          </a:stretch>
        </p:blipFill>
        <p:spPr>
          <a:xfrm>
            <a:off x="10305592" y="5891281"/>
            <a:ext cx="1799996" cy="899998"/>
          </a:xfrm>
          <a:prstGeom prst="rect">
            <a:avLst/>
          </a:prstGeom>
        </p:spPr>
      </p:pic>
    </p:spTree>
    <p:extLst>
      <p:ext uri="{BB962C8B-B14F-4D97-AF65-F5344CB8AC3E}">
        <p14:creationId xmlns:p14="http://schemas.microsoft.com/office/powerpoint/2010/main" val="18785086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alpha val="90709"/>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6743FE-B499-0B42-B9EA-966FA61C463E}"/>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pic>
        <p:nvPicPr>
          <p:cNvPr id="7" name="Google Shape;88;p13">
            <a:extLst>
              <a:ext uri="{FF2B5EF4-FFF2-40B4-BE49-F238E27FC236}">
                <a16:creationId xmlns:a16="http://schemas.microsoft.com/office/drawing/2014/main" id="{8214DDEC-9829-2D00-4A0F-8E94D1B54B70}"/>
              </a:ext>
            </a:extLst>
          </p:cNvPr>
          <p:cNvPicPr preferRelativeResize="0"/>
          <p:nvPr/>
        </p:nvPicPr>
        <p:blipFill rotWithShape="1">
          <a:blip r:embed="rId2">
            <a:alphaModFix/>
          </a:blip>
          <a:srcRect/>
          <a:stretch/>
        </p:blipFill>
        <p:spPr>
          <a:xfrm>
            <a:off x="9976585" y="5991726"/>
            <a:ext cx="2094299" cy="866274"/>
          </a:xfrm>
          <a:prstGeom prst="rect">
            <a:avLst/>
          </a:prstGeom>
          <a:noFill/>
          <a:ln>
            <a:noFill/>
          </a:ln>
        </p:spPr>
      </p:pic>
      <p:pic>
        <p:nvPicPr>
          <p:cNvPr id="14" name="Picture 13" descr="A star in the sky&#10;&#10;Description automatically generated">
            <a:extLst>
              <a:ext uri="{FF2B5EF4-FFF2-40B4-BE49-F238E27FC236}">
                <a16:creationId xmlns:a16="http://schemas.microsoft.com/office/drawing/2014/main" id="{66A13610-94EA-D6F4-3DE8-5DC2E84E6D1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2" cy="6858000"/>
          </a:xfrm>
          <a:prstGeom prst="rect">
            <a:avLst/>
          </a:prstGeom>
        </p:spPr>
      </p:pic>
      <p:sp>
        <p:nvSpPr>
          <p:cNvPr id="18" name="TextBox 17">
            <a:extLst>
              <a:ext uri="{FF2B5EF4-FFF2-40B4-BE49-F238E27FC236}">
                <a16:creationId xmlns:a16="http://schemas.microsoft.com/office/drawing/2014/main" id="{25A2697E-A2EE-E5A3-B7CC-284794780301}"/>
              </a:ext>
            </a:extLst>
          </p:cNvPr>
          <p:cNvSpPr txBox="1"/>
          <p:nvPr/>
        </p:nvSpPr>
        <p:spPr>
          <a:xfrm>
            <a:off x="0" y="172617"/>
            <a:ext cx="12192000"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FFFFFF"/>
                </a:solidFill>
                <a:latin typeface="Goudy Old Style" panose="02020502050305020303" pitchFamily="18" charset="0"/>
              </a:rPr>
              <a:t>‘STAR’ STORY</a:t>
            </a:r>
            <a:endPar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endParaRPr>
          </a:p>
        </p:txBody>
      </p:sp>
      <p:pic>
        <p:nvPicPr>
          <p:cNvPr id="21" name="Content Placeholder 20" descr="A yellow star with a black background&#10;&#10;Description automatically generated">
            <a:extLst>
              <a:ext uri="{FF2B5EF4-FFF2-40B4-BE49-F238E27FC236}">
                <a16:creationId xmlns:a16="http://schemas.microsoft.com/office/drawing/2014/main" id="{DB9B1193-C5DA-3A41-66CD-17A4DC871F91}"/>
              </a:ext>
            </a:extLst>
          </p:cNvPr>
          <p:cNvPicPr>
            <a:picLocks noGrp="1"/>
          </p:cNvPicPr>
          <p:nvPr>
            <p:ph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786503" y="1581800"/>
            <a:ext cx="6229960" cy="5103583"/>
          </a:xfrm>
          <a:prstGeom prst="rect">
            <a:avLst/>
          </a:prstGeom>
        </p:spPr>
      </p:pic>
      <p:sp>
        <p:nvSpPr>
          <p:cNvPr id="24" name="TextBox 23">
            <a:extLst>
              <a:ext uri="{FF2B5EF4-FFF2-40B4-BE49-F238E27FC236}">
                <a16:creationId xmlns:a16="http://schemas.microsoft.com/office/drawing/2014/main" id="{E19065D2-8A2C-9C26-48D9-9020791F0DED}"/>
              </a:ext>
            </a:extLst>
          </p:cNvPr>
          <p:cNvSpPr txBox="1"/>
          <p:nvPr/>
        </p:nvSpPr>
        <p:spPr>
          <a:xfrm>
            <a:off x="3917197" y="3349132"/>
            <a:ext cx="3367006" cy="2062103"/>
          </a:xfrm>
          <a:prstGeom prst="rect">
            <a:avLst/>
          </a:prstGeom>
          <a:noFill/>
        </p:spPr>
        <p:txBody>
          <a:bodyPr wrap="square">
            <a:spAutoFit/>
          </a:bodyPr>
          <a:lstStyle/>
          <a:p>
            <a:pPr>
              <a:buFont typeface="Arial" panose="020B0604020202020204" pitchFamily="34" charset="0"/>
              <a:buNone/>
            </a:pPr>
            <a:r>
              <a:rPr lang="en-US" altLang="en-US" sz="1800" b="1" dirty="0">
                <a:solidFill>
                  <a:srgbClr val="495D6C"/>
                </a:solidFill>
                <a:latin typeface="Verdana" panose="020B0604030504040204" pitchFamily="34" charset="0"/>
                <a:ea typeface="Verdana" panose="020B0604030504040204" pitchFamily="34" charset="0"/>
              </a:rPr>
              <a:t>	</a:t>
            </a:r>
            <a:r>
              <a:rPr lang="en-US" altLang="en-US" sz="3200" b="1" dirty="0">
                <a:solidFill>
                  <a:srgbClr val="495D6C"/>
                </a:solidFill>
                <a:latin typeface="Verdana" panose="020B0604030504040204" pitchFamily="34" charset="0"/>
                <a:ea typeface="Verdana" panose="020B0604030504040204" pitchFamily="34" charset="0"/>
              </a:rPr>
              <a:t>S</a:t>
            </a:r>
            <a:r>
              <a:rPr lang="en-US" altLang="en-US" sz="3200" dirty="0">
                <a:solidFill>
                  <a:srgbClr val="495D6C"/>
                </a:solidFill>
                <a:latin typeface="Verdana" panose="020B0604030504040204" pitchFamily="34" charset="0"/>
                <a:ea typeface="Verdana" panose="020B0604030504040204" pitchFamily="34" charset="0"/>
              </a:rPr>
              <a:t> </a:t>
            </a:r>
            <a:r>
              <a:rPr lang="en-US" altLang="en-US" sz="3200" dirty="0" err="1">
                <a:solidFill>
                  <a:srgbClr val="495D6C"/>
                </a:solidFill>
                <a:latin typeface="Verdana" panose="020B0604030504040204" pitchFamily="34" charset="0"/>
                <a:ea typeface="Verdana" panose="020B0604030504040204" pitchFamily="34" charset="0"/>
              </a:rPr>
              <a:t>ituation</a:t>
            </a:r>
            <a:endParaRPr lang="en-US" altLang="en-US" sz="3200" dirty="0">
              <a:solidFill>
                <a:srgbClr val="495D6C"/>
              </a:solidFill>
              <a:latin typeface="Verdana" panose="020B0604030504040204" pitchFamily="34" charset="0"/>
              <a:ea typeface="Verdana" panose="020B0604030504040204" pitchFamily="34" charset="0"/>
            </a:endParaRPr>
          </a:p>
          <a:p>
            <a:pPr>
              <a:buFont typeface="Arial" panose="020B0604020202020204" pitchFamily="34" charset="0"/>
              <a:buNone/>
            </a:pPr>
            <a:r>
              <a:rPr lang="en-US" altLang="en-US" sz="3200" dirty="0">
                <a:solidFill>
                  <a:srgbClr val="495D6C"/>
                </a:solidFill>
                <a:latin typeface="Verdana" panose="020B0604030504040204" pitchFamily="34" charset="0"/>
                <a:ea typeface="Verdana" panose="020B0604030504040204" pitchFamily="34" charset="0"/>
              </a:rPr>
              <a:t>	</a:t>
            </a:r>
            <a:r>
              <a:rPr lang="en-US" altLang="en-US" sz="3200" b="1" dirty="0">
                <a:solidFill>
                  <a:srgbClr val="495D6C"/>
                </a:solidFill>
                <a:latin typeface="Verdana" panose="020B0604030504040204" pitchFamily="34" charset="0"/>
                <a:ea typeface="Verdana" panose="020B0604030504040204" pitchFamily="34" charset="0"/>
              </a:rPr>
              <a:t>T</a:t>
            </a:r>
            <a:r>
              <a:rPr lang="en-US" altLang="en-US" sz="3200" dirty="0">
                <a:solidFill>
                  <a:srgbClr val="495D6C"/>
                </a:solidFill>
                <a:latin typeface="Verdana" panose="020B0604030504040204" pitchFamily="34" charset="0"/>
                <a:ea typeface="Verdana" panose="020B0604030504040204" pitchFamily="34" charset="0"/>
              </a:rPr>
              <a:t> ask</a:t>
            </a:r>
          </a:p>
          <a:p>
            <a:pPr>
              <a:buFont typeface="Arial" panose="020B0604020202020204" pitchFamily="34" charset="0"/>
              <a:buNone/>
            </a:pPr>
            <a:r>
              <a:rPr lang="en-US" altLang="en-US" sz="3200" dirty="0">
                <a:solidFill>
                  <a:srgbClr val="495D6C"/>
                </a:solidFill>
                <a:latin typeface="Verdana" panose="020B0604030504040204" pitchFamily="34" charset="0"/>
                <a:ea typeface="Verdana" panose="020B0604030504040204" pitchFamily="34" charset="0"/>
              </a:rPr>
              <a:t>	</a:t>
            </a:r>
            <a:r>
              <a:rPr lang="en-US" altLang="en-US" sz="3200" b="1" dirty="0">
                <a:solidFill>
                  <a:srgbClr val="495D6C"/>
                </a:solidFill>
                <a:latin typeface="Verdana" panose="020B0604030504040204" pitchFamily="34" charset="0"/>
                <a:ea typeface="Verdana" panose="020B0604030504040204" pitchFamily="34" charset="0"/>
              </a:rPr>
              <a:t>A</a:t>
            </a:r>
            <a:r>
              <a:rPr lang="en-US" altLang="en-US" sz="3200" dirty="0">
                <a:solidFill>
                  <a:srgbClr val="495D6C"/>
                </a:solidFill>
                <a:latin typeface="Verdana" panose="020B0604030504040204" pitchFamily="34" charset="0"/>
                <a:ea typeface="Verdana" panose="020B0604030504040204" pitchFamily="34" charset="0"/>
              </a:rPr>
              <a:t> </a:t>
            </a:r>
            <a:r>
              <a:rPr lang="en-US" altLang="en-US" sz="3200" dirty="0" err="1">
                <a:solidFill>
                  <a:srgbClr val="495D6C"/>
                </a:solidFill>
                <a:latin typeface="Verdana" panose="020B0604030504040204" pitchFamily="34" charset="0"/>
                <a:ea typeface="Verdana" panose="020B0604030504040204" pitchFamily="34" charset="0"/>
              </a:rPr>
              <a:t>ction</a:t>
            </a:r>
            <a:endParaRPr lang="en-US" altLang="en-US" sz="3200" dirty="0">
              <a:solidFill>
                <a:srgbClr val="495D6C"/>
              </a:solidFill>
              <a:latin typeface="Verdana" panose="020B0604030504040204" pitchFamily="34" charset="0"/>
              <a:ea typeface="Verdana" panose="020B0604030504040204" pitchFamily="34" charset="0"/>
            </a:endParaRPr>
          </a:p>
          <a:p>
            <a:pPr>
              <a:buFont typeface="Arial" panose="020B0604020202020204" pitchFamily="34" charset="0"/>
              <a:buNone/>
            </a:pPr>
            <a:r>
              <a:rPr lang="en-US" altLang="en-US" sz="3200" dirty="0">
                <a:solidFill>
                  <a:srgbClr val="495D6C"/>
                </a:solidFill>
                <a:latin typeface="Verdana" panose="020B0604030504040204" pitchFamily="34" charset="0"/>
                <a:ea typeface="Verdana" panose="020B0604030504040204" pitchFamily="34" charset="0"/>
              </a:rPr>
              <a:t>	</a:t>
            </a:r>
            <a:r>
              <a:rPr lang="en-US" altLang="en-US" sz="3200" b="1" dirty="0">
                <a:solidFill>
                  <a:srgbClr val="495D6C"/>
                </a:solidFill>
                <a:latin typeface="Verdana" panose="020B0604030504040204" pitchFamily="34" charset="0"/>
                <a:ea typeface="Verdana" panose="020B0604030504040204" pitchFamily="34" charset="0"/>
              </a:rPr>
              <a:t>R</a:t>
            </a:r>
            <a:r>
              <a:rPr lang="en-US" altLang="en-US" sz="3200" dirty="0">
                <a:solidFill>
                  <a:srgbClr val="495D6C"/>
                </a:solidFill>
                <a:latin typeface="Verdana" panose="020B0604030504040204" pitchFamily="34" charset="0"/>
                <a:ea typeface="Verdana" panose="020B0604030504040204" pitchFamily="34" charset="0"/>
              </a:rPr>
              <a:t> </a:t>
            </a:r>
            <a:r>
              <a:rPr lang="en-US" altLang="en-US" sz="3200" dirty="0" err="1">
                <a:solidFill>
                  <a:srgbClr val="495D6C"/>
                </a:solidFill>
                <a:latin typeface="Verdana" panose="020B0604030504040204" pitchFamily="34" charset="0"/>
                <a:ea typeface="Verdana" panose="020B0604030504040204" pitchFamily="34" charset="0"/>
              </a:rPr>
              <a:t>esult</a:t>
            </a:r>
            <a:endParaRPr lang="en-US" altLang="en-US" sz="3200" dirty="0">
              <a:solidFill>
                <a:srgbClr val="495D6C"/>
              </a:solidFill>
              <a:latin typeface="Verdana" panose="020B0604030504040204" pitchFamily="34" charset="0"/>
              <a:ea typeface="Verdana" panose="020B0604030504040204" pitchFamily="34" charset="0"/>
            </a:endParaRPr>
          </a:p>
        </p:txBody>
      </p:sp>
      <p:sp>
        <p:nvSpPr>
          <p:cNvPr id="3" name="TextBox 2">
            <a:extLst>
              <a:ext uri="{FF2B5EF4-FFF2-40B4-BE49-F238E27FC236}">
                <a16:creationId xmlns:a16="http://schemas.microsoft.com/office/drawing/2014/main" id="{A899CE97-9FE2-E399-3628-372CD69C434A}"/>
              </a:ext>
            </a:extLst>
          </p:cNvPr>
          <p:cNvSpPr txBox="1"/>
          <p:nvPr/>
        </p:nvSpPr>
        <p:spPr>
          <a:xfrm rot="20483377">
            <a:off x="1214347" y="1408377"/>
            <a:ext cx="1769329" cy="461665"/>
          </a:xfrm>
          <a:prstGeom prst="rect">
            <a:avLst/>
          </a:prstGeom>
          <a:noFill/>
        </p:spPr>
        <p:txBody>
          <a:bodyPr wrap="square" rtlCol="0">
            <a:spAutoFit/>
          </a:bodyPr>
          <a:lstStyle/>
          <a:p>
            <a:r>
              <a:rPr lang="en-US" sz="2400" dirty="0">
                <a:solidFill>
                  <a:schemeClr val="bg1"/>
                </a:solidFill>
              </a:rPr>
              <a:t>Interview</a:t>
            </a:r>
          </a:p>
        </p:txBody>
      </p:sp>
      <p:sp>
        <p:nvSpPr>
          <p:cNvPr id="4" name="TextBox 3">
            <a:extLst>
              <a:ext uri="{FF2B5EF4-FFF2-40B4-BE49-F238E27FC236}">
                <a16:creationId xmlns:a16="http://schemas.microsoft.com/office/drawing/2014/main" id="{9CE026CF-5CD0-4BC8-6217-68E7D081ED5F}"/>
              </a:ext>
            </a:extLst>
          </p:cNvPr>
          <p:cNvSpPr txBox="1"/>
          <p:nvPr/>
        </p:nvSpPr>
        <p:spPr>
          <a:xfrm rot="20483377">
            <a:off x="1454110" y="1982757"/>
            <a:ext cx="1769329" cy="461665"/>
          </a:xfrm>
          <a:prstGeom prst="rect">
            <a:avLst/>
          </a:prstGeom>
          <a:noFill/>
        </p:spPr>
        <p:txBody>
          <a:bodyPr wrap="square" rtlCol="0">
            <a:spAutoFit/>
          </a:bodyPr>
          <a:lstStyle/>
          <a:p>
            <a:r>
              <a:rPr lang="en-US" sz="2400" dirty="0">
                <a:solidFill>
                  <a:schemeClr val="bg1"/>
                </a:solidFill>
              </a:rPr>
              <a:t>Networking</a:t>
            </a:r>
          </a:p>
        </p:txBody>
      </p:sp>
      <p:sp>
        <p:nvSpPr>
          <p:cNvPr id="5" name="TextBox 4">
            <a:extLst>
              <a:ext uri="{FF2B5EF4-FFF2-40B4-BE49-F238E27FC236}">
                <a16:creationId xmlns:a16="http://schemas.microsoft.com/office/drawing/2014/main" id="{96A0C02E-DAE4-36E8-76BC-5A5A33CB9A15}"/>
              </a:ext>
            </a:extLst>
          </p:cNvPr>
          <p:cNvSpPr txBox="1"/>
          <p:nvPr/>
        </p:nvSpPr>
        <p:spPr>
          <a:xfrm rot="20483377">
            <a:off x="1901839" y="2478107"/>
            <a:ext cx="1769329" cy="461665"/>
          </a:xfrm>
          <a:prstGeom prst="rect">
            <a:avLst/>
          </a:prstGeom>
          <a:noFill/>
        </p:spPr>
        <p:txBody>
          <a:bodyPr wrap="square" rtlCol="0">
            <a:spAutoFit/>
          </a:bodyPr>
          <a:lstStyle/>
          <a:p>
            <a:r>
              <a:rPr lang="en-US" sz="2400" dirty="0">
                <a:solidFill>
                  <a:schemeClr val="bg1"/>
                </a:solidFill>
              </a:rPr>
              <a:t>Resume</a:t>
            </a:r>
          </a:p>
        </p:txBody>
      </p:sp>
    </p:spTree>
    <p:extLst>
      <p:ext uri="{BB962C8B-B14F-4D97-AF65-F5344CB8AC3E}">
        <p14:creationId xmlns:p14="http://schemas.microsoft.com/office/powerpoint/2010/main" val="32741045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90709"/>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6743FE-B499-0B42-B9EA-966FA61C463E}"/>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pic>
        <p:nvPicPr>
          <p:cNvPr id="7" name="Google Shape;88;p13">
            <a:extLst>
              <a:ext uri="{FF2B5EF4-FFF2-40B4-BE49-F238E27FC236}">
                <a16:creationId xmlns:a16="http://schemas.microsoft.com/office/drawing/2014/main" id="{8214DDEC-9829-2D00-4A0F-8E94D1B54B70}"/>
              </a:ext>
            </a:extLst>
          </p:cNvPr>
          <p:cNvPicPr preferRelativeResize="0"/>
          <p:nvPr/>
        </p:nvPicPr>
        <p:blipFill rotWithShape="1">
          <a:blip r:embed="rId2">
            <a:alphaModFix/>
          </a:blip>
          <a:srcRect/>
          <a:stretch/>
        </p:blipFill>
        <p:spPr>
          <a:xfrm>
            <a:off x="9976585" y="5991726"/>
            <a:ext cx="2094299" cy="866274"/>
          </a:xfrm>
          <a:prstGeom prst="rect">
            <a:avLst/>
          </a:prstGeom>
          <a:noFill/>
          <a:ln>
            <a:noFill/>
          </a:ln>
        </p:spPr>
      </p:pic>
      <p:pic>
        <p:nvPicPr>
          <p:cNvPr id="14" name="Picture 13" descr="A star in the sky&#10;&#10;Description automatically generated">
            <a:extLst>
              <a:ext uri="{FF2B5EF4-FFF2-40B4-BE49-F238E27FC236}">
                <a16:creationId xmlns:a16="http://schemas.microsoft.com/office/drawing/2014/main" id="{66A13610-94EA-D6F4-3DE8-5DC2E84E6D1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0" y="0"/>
            <a:ext cx="12192002" cy="6858000"/>
          </a:xfrm>
          <a:prstGeom prst="rect">
            <a:avLst/>
          </a:prstGeom>
        </p:spPr>
      </p:pic>
      <p:sp>
        <p:nvSpPr>
          <p:cNvPr id="11" name="Content Placeholder 2">
            <a:extLst>
              <a:ext uri="{FF2B5EF4-FFF2-40B4-BE49-F238E27FC236}">
                <a16:creationId xmlns:a16="http://schemas.microsoft.com/office/drawing/2014/main" id="{62558C30-E258-55C2-8180-8B513A602AB0}"/>
              </a:ext>
            </a:extLst>
          </p:cNvPr>
          <p:cNvSpPr>
            <a:spLocks noGrp="1"/>
          </p:cNvSpPr>
          <p:nvPr>
            <p:ph idx="1"/>
          </p:nvPr>
        </p:nvSpPr>
        <p:spPr>
          <a:xfrm>
            <a:off x="1241572" y="1584984"/>
            <a:ext cx="10173804" cy="4514249"/>
          </a:xfrm>
        </p:spPr>
        <p:txBody>
          <a:bodyPr>
            <a:noAutofit/>
          </a:bodyPr>
          <a:lstStyle/>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FFE12A"/>
                </a:solidFill>
                <a:effectLst/>
                <a:uLnTx/>
                <a:uFillTx/>
                <a:latin typeface="Verdana" pitchFamily="34" charset="0"/>
                <a:ea typeface="Verdana" pitchFamily="34" charset="0"/>
              </a:rPr>
              <a:t>SITUATION:</a:t>
            </a:r>
            <a:r>
              <a:rPr kumimoji="0" lang="en-US" altLang="en-US" sz="2000" b="0" i="0" u="none" strike="noStrike" kern="1200" cap="none" spc="0" normalizeH="0" baseline="0" noProof="0" dirty="0">
                <a:ln>
                  <a:noFill/>
                </a:ln>
                <a:solidFill>
                  <a:srgbClr val="FFE12A"/>
                </a:solidFill>
                <a:effectLst/>
                <a:uLnTx/>
                <a:uFillTx/>
                <a:latin typeface="Verdana" pitchFamily="34" charset="0"/>
                <a:ea typeface="Verdana" pitchFamily="34" charset="0"/>
              </a:rPr>
              <a:t> In my role as Training Specialist, I was responsible for identifying the best process for training regional office employees.  </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FFE12A"/>
              </a:solidFill>
              <a:effectLst/>
              <a:uLnTx/>
              <a:uFillTx/>
              <a:latin typeface="Verdana" pitchFamily="34" charset="0"/>
              <a:ea typeface="Verdana" pitchFamily="34" charset="0"/>
            </a:endParaRP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FFE12A"/>
                </a:solidFill>
                <a:effectLst/>
                <a:uLnTx/>
                <a:uFillTx/>
                <a:latin typeface="Verdana" pitchFamily="34" charset="0"/>
                <a:ea typeface="Verdana" pitchFamily="34" charset="0"/>
              </a:rPr>
              <a:t>TASK:</a:t>
            </a:r>
            <a:r>
              <a:rPr kumimoji="0" lang="en-US" altLang="en-US" sz="2000" b="0" i="0" u="none" strike="noStrike" kern="1200" cap="none" spc="0" normalizeH="0" baseline="0" noProof="0" dirty="0">
                <a:ln>
                  <a:noFill/>
                </a:ln>
                <a:solidFill>
                  <a:srgbClr val="FFE12A"/>
                </a:solidFill>
                <a:effectLst/>
                <a:uLnTx/>
                <a:uFillTx/>
                <a:latin typeface="Verdana" pitchFamily="34" charset="0"/>
                <a:ea typeface="Verdana" pitchFamily="34" charset="0"/>
              </a:rPr>
              <a:t> I was tasked with determining the best method for training regional employees, based on budgetary constraints.      </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None/>
              <a:tabLst/>
              <a:defRPr/>
            </a:pPr>
            <a:endParaRPr kumimoji="0" lang="en-US" altLang="en-US" sz="2000" b="0" i="0" u="none" strike="noStrike" kern="1200" cap="none" spc="0" normalizeH="0" baseline="0" noProof="0" dirty="0">
              <a:ln>
                <a:noFill/>
              </a:ln>
              <a:solidFill>
                <a:srgbClr val="FFE12A"/>
              </a:solidFill>
              <a:effectLst/>
              <a:uLnTx/>
              <a:uFillTx/>
              <a:latin typeface="Verdana" pitchFamily="34" charset="0"/>
              <a:ea typeface="Verdana" pitchFamily="34" charset="0"/>
            </a:endParaRP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FFE12A"/>
                </a:solidFill>
                <a:effectLst/>
                <a:uLnTx/>
                <a:uFillTx/>
                <a:latin typeface="Verdana" pitchFamily="34" charset="0"/>
                <a:ea typeface="Verdana" pitchFamily="34" charset="0"/>
              </a:rPr>
              <a:t>ACTION:</a:t>
            </a:r>
            <a:r>
              <a:rPr kumimoji="0" lang="en-US" altLang="en-US" sz="2000" b="0" i="0" u="none" strike="noStrike" kern="1200" cap="none" spc="0" normalizeH="0" baseline="0" noProof="0" dirty="0">
                <a:ln>
                  <a:noFill/>
                </a:ln>
                <a:solidFill>
                  <a:srgbClr val="FFE12A"/>
                </a:solidFill>
                <a:effectLst/>
                <a:uLnTx/>
                <a:uFillTx/>
                <a:latin typeface="Verdana" pitchFamily="34" charset="0"/>
                <a:ea typeface="Verdana" pitchFamily="34" charset="0"/>
              </a:rPr>
              <a:t> I gathered data relative to organizational goals and objectives, budget projections, travel expenses, training delivery evaluations and other associated issues. I analyzed the data and developed viable options for training regional employees.  I developed and prioritized several recommendations for senior level management in the form of a written report and flow chart that mapped out the pros and cons of the various options. </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en-US" altLang="en-US" sz="2000" b="0" i="0" u="none" strike="noStrike" kern="1200" cap="none" spc="0" normalizeH="0" baseline="0" noProof="0" dirty="0">
                <a:ln>
                  <a:noFill/>
                </a:ln>
                <a:solidFill>
                  <a:srgbClr val="FFE12A"/>
                </a:solidFill>
                <a:effectLst/>
                <a:uLnTx/>
                <a:uFillTx/>
                <a:latin typeface="Verdana" pitchFamily="34" charset="0"/>
                <a:ea typeface="Verdana" pitchFamily="34" charset="0"/>
              </a:rPr>
              <a:t> </a:t>
            </a:r>
          </a:p>
          <a:p>
            <a:pPr marL="342900" marR="0" lvl="0" indent="-342900" algn="l" defTabSz="914400" rtl="0" eaLnBrk="0" fontAlgn="base" latinLnBrk="0" hangingPunct="0">
              <a:lnSpc>
                <a:spcPct val="90000"/>
              </a:lnSpc>
              <a:spcBef>
                <a:spcPct val="20000"/>
              </a:spcBef>
              <a:spcAft>
                <a:spcPct val="0"/>
              </a:spcAft>
              <a:buClrTx/>
              <a:buSzTx/>
              <a:buFont typeface="Arial" panose="020B0604020202020204" pitchFamily="34" charset="0"/>
              <a:buNone/>
              <a:tabLst/>
              <a:defRPr/>
            </a:pPr>
            <a:r>
              <a:rPr kumimoji="0" lang="en-US" altLang="en-US" sz="2000" b="1" i="0" u="none" strike="noStrike" kern="1200" cap="none" spc="0" normalizeH="0" baseline="0" noProof="0" dirty="0">
                <a:ln>
                  <a:noFill/>
                </a:ln>
                <a:solidFill>
                  <a:srgbClr val="FFE12A"/>
                </a:solidFill>
                <a:effectLst/>
                <a:uLnTx/>
                <a:uFillTx/>
                <a:latin typeface="Verdana" pitchFamily="34" charset="0"/>
                <a:ea typeface="Verdana" pitchFamily="34" charset="0"/>
              </a:rPr>
              <a:t>RESULT:</a:t>
            </a:r>
            <a:r>
              <a:rPr kumimoji="0" lang="en-US" altLang="en-US" sz="2000" b="0" i="0" u="none" strike="noStrike" kern="1200" cap="none" spc="0" normalizeH="0" baseline="0" noProof="0" dirty="0">
                <a:ln>
                  <a:noFill/>
                </a:ln>
                <a:solidFill>
                  <a:srgbClr val="FFE12A"/>
                </a:solidFill>
                <a:effectLst/>
                <a:uLnTx/>
                <a:uFillTx/>
                <a:latin typeface="Verdana" pitchFamily="34" charset="0"/>
                <a:ea typeface="Verdana" pitchFamily="34" charset="0"/>
              </a:rPr>
              <a:t> Although the timeline was tight, the training was released to the regions using my recommended method and was deemed to be widely successful. </a:t>
            </a:r>
          </a:p>
        </p:txBody>
      </p:sp>
      <p:sp>
        <p:nvSpPr>
          <p:cNvPr id="18" name="TextBox 17">
            <a:extLst>
              <a:ext uri="{FF2B5EF4-FFF2-40B4-BE49-F238E27FC236}">
                <a16:creationId xmlns:a16="http://schemas.microsoft.com/office/drawing/2014/main" id="{25A2697E-A2EE-E5A3-B7CC-284794780301}"/>
              </a:ext>
            </a:extLst>
          </p:cNvPr>
          <p:cNvSpPr txBox="1"/>
          <p:nvPr/>
        </p:nvSpPr>
        <p:spPr>
          <a:xfrm>
            <a:off x="2684435" y="187003"/>
            <a:ext cx="6823128"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FFFFFF"/>
                </a:solidFill>
                <a:latin typeface="Goudy Old Style" panose="02020502050305020303" pitchFamily="18" charset="0"/>
              </a:rPr>
              <a:t>S T A R STORY</a:t>
            </a:r>
            <a:endPar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endParaRPr>
          </a:p>
        </p:txBody>
      </p:sp>
    </p:spTree>
    <p:extLst>
      <p:ext uri="{BB962C8B-B14F-4D97-AF65-F5344CB8AC3E}">
        <p14:creationId xmlns:p14="http://schemas.microsoft.com/office/powerpoint/2010/main" val="39942432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alpha val="90709"/>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16743FE-B499-0B42-B9EA-966FA61C463E}"/>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pic>
        <p:nvPicPr>
          <p:cNvPr id="7" name="Google Shape;88;p13">
            <a:extLst>
              <a:ext uri="{FF2B5EF4-FFF2-40B4-BE49-F238E27FC236}">
                <a16:creationId xmlns:a16="http://schemas.microsoft.com/office/drawing/2014/main" id="{8214DDEC-9829-2D00-4A0F-8E94D1B54B70}"/>
              </a:ext>
            </a:extLst>
          </p:cNvPr>
          <p:cNvPicPr preferRelativeResize="0"/>
          <p:nvPr/>
        </p:nvPicPr>
        <p:blipFill rotWithShape="1">
          <a:blip r:embed="rId2">
            <a:alphaModFix/>
          </a:blip>
          <a:srcRect/>
          <a:stretch/>
        </p:blipFill>
        <p:spPr>
          <a:xfrm>
            <a:off x="9976585" y="5991726"/>
            <a:ext cx="2094299" cy="866274"/>
          </a:xfrm>
          <a:prstGeom prst="rect">
            <a:avLst/>
          </a:prstGeom>
          <a:noFill/>
          <a:ln>
            <a:noFill/>
          </a:ln>
        </p:spPr>
      </p:pic>
      <p:pic>
        <p:nvPicPr>
          <p:cNvPr id="14" name="Picture 13" descr="A star in the sky&#10;&#10;Description automatically generated">
            <a:extLst>
              <a:ext uri="{FF2B5EF4-FFF2-40B4-BE49-F238E27FC236}">
                <a16:creationId xmlns:a16="http://schemas.microsoft.com/office/drawing/2014/main" id="{66A13610-94EA-D6F4-3DE8-5DC2E84E6D1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 y="0"/>
            <a:ext cx="12192002" cy="6858000"/>
          </a:xfrm>
          <a:prstGeom prst="rect">
            <a:avLst/>
          </a:prstGeom>
        </p:spPr>
      </p:pic>
      <p:sp>
        <p:nvSpPr>
          <p:cNvPr id="18" name="TextBox 17">
            <a:extLst>
              <a:ext uri="{FF2B5EF4-FFF2-40B4-BE49-F238E27FC236}">
                <a16:creationId xmlns:a16="http://schemas.microsoft.com/office/drawing/2014/main" id="{25A2697E-A2EE-E5A3-B7CC-284794780301}"/>
              </a:ext>
            </a:extLst>
          </p:cNvPr>
          <p:cNvSpPr txBox="1"/>
          <p:nvPr/>
        </p:nvSpPr>
        <p:spPr>
          <a:xfrm>
            <a:off x="962890" y="2311379"/>
            <a:ext cx="10266218" cy="3785652"/>
          </a:xfrm>
          <a:prstGeom prst="rect">
            <a:avLst/>
          </a:prstGeom>
          <a:noFill/>
        </p:spPr>
        <p:txBody>
          <a:bodyPr wrap="square">
            <a:spAutoFit/>
          </a:bodyPr>
          <a:lstStyle/>
          <a:p>
            <a:r>
              <a:rPr lang="en-US" sz="2400" b="1" dirty="0">
                <a:solidFill>
                  <a:srgbClr val="FFE12A"/>
                </a:solidFill>
              </a:rPr>
              <a:t>Training Program Revamp: </a:t>
            </a:r>
            <a:r>
              <a:rPr lang="en-US" sz="2400" dirty="0">
                <a:solidFill>
                  <a:srgbClr val="FFE12A"/>
                </a:solidFill>
              </a:rPr>
              <a:t>Analyzed training delivery costs, travel logistics, and program effectiveness for a geographically-dispersed workforce, developing prioritized recommendations that reduced projected training expenses by approximately 25–35% while maintaining training quality and meeting aggressive implementation deadlines.</a:t>
            </a:r>
          </a:p>
          <a:p>
            <a:br>
              <a:rPr lang="en-US" sz="2400" dirty="0">
                <a:solidFill>
                  <a:srgbClr val="FFE12A"/>
                </a:solidFill>
              </a:rPr>
            </a:br>
            <a:endParaRPr lang="en-US" sz="2400" dirty="0">
              <a:solidFill>
                <a:srgbClr val="FFE12A"/>
              </a:solidFill>
            </a:endParaRPr>
          </a:p>
          <a:p>
            <a:r>
              <a:rPr lang="en-US" sz="2400" b="1" dirty="0">
                <a:solidFill>
                  <a:srgbClr val="FFE12A"/>
                </a:solidFill>
              </a:rPr>
              <a:t>Senior Leadership Briefings: </a:t>
            </a:r>
            <a:r>
              <a:rPr lang="en-US" sz="2400" dirty="0">
                <a:solidFill>
                  <a:srgbClr val="FFE12A"/>
                </a:solidFill>
              </a:rPr>
              <a:t>Developed executive-level briefing materials, including comparative cost-benefit analyses and process flow diagrams, to support senior leadership decision-making on workforce training investments.</a:t>
            </a:r>
          </a:p>
        </p:txBody>
      </p:sp>
      <p:sp>
        <p:nvSpPr>
          <p:cNvPr id="4" name="TextBox 3">
            <a:extLst>
              <a:ext uri="{FF2B5EF4-FFF2-40B4-BE49-F238E27FC236}">
                <a16:creationId xmlns:a16="http://schemas.microsoft.com/office/drawing/2014/main" id="{F0C817B4-5423-93B2-BC92-6F0D9FC11862}"/>
              </a:ext>
            </a:extLst>
          </p:cNvPr>
          <p:cNvSpPr txBox="1"/>
          <p:nvPr/>
        </p:nvSpPr>
        <p:spPr>
          <a:xfrm>
            <a:off x="1062316" y="277973"/>
            <a:ext cx="9961418"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solidFill>
                  <a:srgbClr val="FFFFFF"/>
                </a:solidFill>
                <a:latin typeface="Goudy Old Style" panose="02020502050305020303" pitchFamily="18" charset="0"/>
              </a:rPr>
              <a:t>ACCOMPLISHMENT STATEMENT</a:t>
            </a:r>
            <a:endPar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endParaRPr>
          </a:p>
        </p:txBody>
      </p:sp>
    </p:spTree>
    <p:extLst>
      <p:ext uri="{BB962C8B-B14F-4D97-AF65-F5344CB8AC3E}">
        <p14:creationId xmlns:p14="http://schemas.microsoft.com/office/powerpoint/2010/main" val="2113877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683525-4250-ED37-D7C1-2DE076D0AEF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9B8E804-A33A-D791-67F8-E9E25AF2FD8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7085824"/>
          </a:xfrm>
          <a:prstGeom prst="rect">
            <a:avLst/>
          </a:prstGeom>
        </p:spPr>
      </p:pic>
      <p:sp>
        <p:nvSpPr>
          <p:cNvPr id="4" name="TextBox 3">
            <a:extLst>
              <a:ext uri="{FF2B5EF4-FFF2-40B4-BE49-F238E27FC236}">
                <a16:creationId xmlns:a16="http://schemas.microsoft.com/office/drawing/2014/main" id="{4DF3DA1A-D145-2943-A169-10C79A2C3993}"/>
              </a:ext>
            </a:extLst>
          </p:cNvPr>
          <p:cNvSpPr txBox="1"/>
          <p:nvPr/>
        </p:nvSpPr>
        <p:spPr>
          <a:xfrm>
            <a:off x="0" y="5110353"/>
            <a:ext cx="12192000" cy="230832"/>
          </a:xfrm>
          <a:prstGeom prst="rect">
            <a:avLst/>
          </a:prstGeom>
          <a:noFill/>
        </p:spPr>
        <p:txBody>
          <a:bodyPr wrap="square" rtlCol="0">
            <a:spAutoFit/>
          </a:bodyPr>
          <a:lstStyle/>
          <a:p>
            <a:r>
              <a:rPr lang="en-US" sz="900">
                <a:hlinkClick r:id="rId3" tooltip="https://www.picpedia.org/chalkboard/b/break.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899877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5D4B6-7694-2695-3DF3-696DC83B40D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35F27CE8-DCF1-D704-FD6C-A4BF3ACD4837}"/>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rPr>
              <a:t>EXERCISE</a:t>
            </a:r>
          </a:p>
        </p:txBody>
      </p:sp>
      <p:sp>
        <p:nvSpPr>
          <p:cNvPr id="6" name="Title 1">
            <a:extLst>
              <a:ext uri="{FF2B5EF4-FFF2-40B4-BE49-F238E27FC236}">
                <a16:creationId xmlns:a16="http://schemas.microsoft.com/office/drawing/2014/main" id="{A1679CD9-63DA-1A22-8B5C-AE12074F3A6C}"/>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sp>
        <p:nvSpPr>
          <p:cNvPr id="3" name="Content Placeholder 2">
            <a:extLst>
              <a:ext uri="{FF2B5EF4-FFF2-40B4-BE49-F238E27FC236}">
                <a16:creationId xmlns:a16="http://schemas.microsoft.com/office/drawing/2014/main" id="{D2824BE6-53D3-C6C1-1556-A41DC6595C99}"/>
              </a:ext>
            </a:extLst>
          </p:cNvPr>
          <p:cNvSpPr>
            <a:spLocks noGrp="1"/>
          </p:cNvSpPr>
          <p:nvPr>
            <p:ph idx="1"/>
          </p:nvPr>
        </p:nvSpPr>
        <p:spPr>
          <a:xfrm>
            <a:off x="1203213" y="2849270"/>
            <a:ext cx="7252311" cy="4293963"/>
          </a:xfrm>
        </p:spPr>
        <p:txBody>
          <a:bodyPr>
            <a:normAutofit/>
          </a:bodyPr>
          <a:lstStyle/>
          <a:p>
            <a:pPr>
              <a:buFont typeface="Wingdings" pitchFamily="2" charset="2"/>
              <a:buChar char="Ø"/>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a:p>
            <a:pPr marL="0" indent="0">
              <a:buNone/>
            </a:pPr>
            <a:r>
              <a:rPr lang="en-US" sz="4000" dirty="0">
                <a:solidFill>
                  <a:schemeClr val="tx1"/>
                </a:solidFill>
                <a:latin typeface="Source Sans Pro" panose="020B0503030403020204" pitchFamily="34" charset="0"/>
                <a:ea typeface="Source Sans Pro" panose="020B0503030403020204" pitchFamily="34" charset="0"/>
                <a:cs typeface="Ayuthaya" pitchFamily="2" charset="-34"/>
              </a:rPr>
              <a:t>Write your #1 STAR story</a:t>
            </a:r>
          </a:p>
        </p:txBody>
      </p:sp>
      <p:pic>
        <p:nvPicPr>
          <p:cNvPr id="8" name="Picture 7" descr="A person on a blue exercise ball&#10;&#10;Description automatically generated">
            <a:extLst>
              <a:ext uri="{FF2B5EF4-FFF2-40B4-BE49-F238E27FC236}">
                <a16:creationId xmlns:a16="http://schemas.microsoft.com/office/drawing/2014/main" id="{F95ECB71-E59C-5B18-93FC-2AB7542E6E7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50152" y="2849270"/>
            <a:ext cx="3705166" cy="2539273"/>
          </a:xfrm>
          <a:prstGeom prst="rect">
            <a:avLst/>
          </a:prstGeom>
        </p:spPr>
      </p:pic>
      <p:pic>
        <p:nvPicPr>
          <p:cNvPr id="2" name="Picture 1">
            <a:extLst>
              <a:ext uri="{FF2B5EF4-FFF2-40B4-BE49-F238E27FC236}">
                <a16:creationId xmlns:a16="http://schemas.microsoft.com/office/drawing/2014/main" id="{3F92F1EB-3F65-27E9-24F9-1DDF038BCCD7}"/>
              </a:ext>
            </a:extLst>
          </p:cNvPr>
          <p:cNvPicPr>
            <a:picLocks noChangeAspect="1"/>
          </p:cNvPicPr>
          <p:nvPr/>
        </p:nvPicPr>
        <p:blipFill>
          <a:blip r:embed="rId4"/>
          <a:stretch>
            <a:fillRect/>
          </a:stretch>
        </p:blipFill>
        <p:spPr>
          <a:xfrm>
            <a:off x="10305592" y="5891281"/>
            <a:ext cx="1799996" cy="899998"/>
          </a:xfrm>
          <a:prstGeom prst="rect">
            <a:avLst/>
          </a:prstGeom>
        </p:spPr>
      </p:pic>
    </p:spTree>
    <p:extLst>
      <p:ext uri="{BB962C8B-B14F-4D97-AF65-F5344CB8AC3E}">
        <p14:creationId xmlns:p14="http://schemas.microsoft.com/office/powerpoint/2010/main" val="30990655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79DD6-196D-2495-F382-B150186E521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F21093F-652D-BE73-1752-E207EC112BE9}"/>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rPr>
              <a:t>EXERCISE </a:t>
            </a:r>
          </a:p>
        </p:txBody>
      </p:sp>
      <p:sp>
        <p:nvSpPr>
          <p:cNvPr id="6" name="Title 1">
            <a:extLst>
              <a:ext uri="{FF2B5EF4-FFF2-40B4-BE49-F238E27FC236}">
                <a16:creationId xmlns:a16="http://schemas.microsoft.com/office/drawing/2014/main" id="{DAE81FA9-1107-BBBC-2278-2751DA40CDDA}"/>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sp>
        <p:nvSpPr>
          <p:cNvPr id="3" name="Content Placeholder 2">
            <a:extLst>
              <a:ext uri="{FF2B5EF4-FFF2-40B4-BE49-F238E27FC236}">
                <a16:creationId xmlns:a16="http://schemas.microsoft.com/office/drawing/2014/main" id="{0AF7437E-3429-8E87-5C70-0EA99A75A0B8}"/>
              </a:ext>
            </a:extLst>
          </p:cNvPr>
          <p:cNvSpPr>
            <a:spLocks noGrp="1"/>
          </p:cNvSpPr>
          <p:nvPr>
            <p:ph idx="1"/>
          </p:nvPr>
        </p:nvSpPr>
        <p:spPr>
          <a:xfrm>
            <a:off x="736682" y="2497316"/>
            <a:ext cx="7252311" cy="4293963"/>
          </a:xfrm>
        </p:spPr>
        <p:txBody>
          <a:bodyPr>
            <a:normAutofit/>
          </a:bodyPr>
          <a:lstStyle/>
          <a:p>
            <a:pPr>
              <a:buFont typeface="Wingdings" pitchFamily="2" charset="2"/>
              <a:buChar char="Ø"/>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a:p>
            <a:pPr marL="0" indent="0">
              <a:buNone/>
            </a:pPr>
            <a:r>
              <a:rPr lang="en-US" sz="4000" dirty="0">
                <a:solidFill>
                  <a:schemeClr val="tx1"/>
                </a:solidFill>
                <a:latin typeface="Source Sans Pro" panose="020B0503030403020204" pitchFamily="34" charset="0"/>
                <a:ea typeface="Source Sans Pro" panose="020B0503030403020204" pitchFamily="34" charset="0"/>
                <a:cs typeface="Ayuthaya" pitchFamily="2" charset="-34"/>
              </a:rPr>
              <a:t>Shorten your STAR story into a 1-2 sentence (2-4 lines) </a:t>
            </a:r>
            <a:r>
              <a:rPr lang="en-US" sz="4000" b="1" dirty="0">
                <a:solidFill>
                  <a:schemeClr val="tx1"/>
                </a:solidFill>
                <a:latin typeface="Source Sans Pro" panose="020B0503030403020204" pitchFamily="34" charset="0"/>
                <a:ea typeface="Source Sans Pro" panose="020B0503030403020204" pitchFamily="34" charset="0"/>
                <a:cs typeface="Ayuthaya" pitchFamily="2" charset="-34"/>
              </a:rPr>
              <a:t>accomplishment statement</a:t>
            </a:r>
          </a:p>
        </p:txBody>
      </p:sp>
      <p:pic>
        <p:nvPicPr>
          <p:cNvPr id="8" name="Picture 7" descr="A person on a blue exercise ball&#10;&#10;Description automatically generated">
            <a:extLst>
              <a:ext uri="{FF2B5EF4-FFF2-40B4-BE49-F238E27FC236}">
                <a16:creationId xmlns:a16="http://schemas.microsoft.com/office/drawing/2014/main" id="{B6EA0F3B-B806-D2D2-ABC3-962A0E5CBEE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50152" y="2849270"/>
            <a:ext cx="3705166" cy="2539273"/>
          </a:xfrm>
          <a:prstGeom prst="rect">
            <a:avLst/>
          </a:prstGeom>
        </p:spPr>
      </p:pic>
      <p:pic>
        <p:nvPicPr>
          <p:cNvPr id="2" name="Picture 1">
            <a:extLst>
              <a:ext uri="{FF2B5EF4-FFF2-40B4-BE49-F238E27FC236}">
                <a16:creationId xmlns:a16="http://schemas.microsoft.com/office/drawing/2014/main" id="{94B84493-4607-1F03-0099-EB30B3D129CF}"/>
              </a:ext>
            </a:extLst>
          </p:cNvPr>
          <p:cNvPicPr>
            <a:picLocks noChangeAspect="1"/>
          </p:cNvPicPr>
          <p:nvPr/>
        </p:nvPicPr>
        <p:blipFill>
          <a:blip r:embed="rId4"/>
          <a:stretch>
            <a:fillRect/>
          </a:stretch>
        </p:blipFill>
        <p:spPr>
          <a:xfrm>
            <a:off x="10305592" y="5891281"/>
            <a:ext cx="1799996" cy="899998"/>
          </a:xfrm>
          <a:prstGeom prst="rect">
            <a:avLst/>
          </a:prstGeom>
        </p:spPr>
      </p:pic>
    </p:spTree>
    <p:extLst>
      <p:ext uri="{BB962C8B-B14F-4D97-AF65-F5344CB8AC3E}">
        <p14:creationId xmlns:p14="http://schemas.microsoft.com/office/powerpoint/2010/main" val="2578661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B69C3-8CB6-0221-5668-BCF28FFFC36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56290C68-1A2A-7B6F-E436-F897FD911937}"/>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rPr>
              <a:t>EXERCISE</a:t>
            </a:r>
          </a:p>
        </p:txBody>
      </p:sp>
      <p:sp>
        <p:nvSpPr>
          <p:cNvPr id="6" name="Title 1">
            <a:extLst>
              <a:ext uri="{FF2B5EF4-FFF2-40B4-BE49-F238E27FC236}">
                <a16:creationId xmlns:a16="http://schemas.microsoft.com/office/drawing/2014/main" id="{67725194-1ABB-15CD-596E-01DFFAF439A4}"/>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sp>
        <p:nvSpPr>
          <p:cNvPr id="3" name="Content Placeholder 2">
            <a:extLst>
              <a:ext uri="{FF2B5EF4-FFF2-40B4-BE49-F238E27FC236}">
                <a16:creationId xmlns:a16="http://schemas.microsoft.com/office/drawing/2014/main" id="{951D8433-45A0-100A-5370-04A0DF47F747}"/>
              </a:ext>
            </a:extLst>
          </p:cNvPr>
          <p:cNvSpPr>
            <a:spLocks noGrp="1"/>
          </p:cNvSpPr>
          <p:nvPr>
            <p:ph idx="1"/>
          </p:nvPr>
        </p:nvSpPr>
        <p:spPr>
          <a:xfrm>
            <a:off x="1928173" y="2247934"/>
            <a:ext cx="7252311" cy="4293963"/>
          </a:xfrm>
        </p:spPr>
        <p:txBody>
          <a:bodyPr>
            <a:normAutofit/>
          </a:bodyPr>
          <a:lstStyle/>
          <a:p>
            <a:pPr>
              <a:buFont typeface="Wingdings" pitchFamily="2" charset="2"/>
              <a:buChar char="Ø"/>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a:p>
            <a:pPr marL="0" indent="0">
              <a:buNone/>
            </a:pPr>
            <a:r>
              <a:rPr lang="en-US" sz="4000" dirty="0">
                <a:solidFill>
                  <a:schemeClr val="tx1"/>
                </a:solidFill>
                <a:latin typeface="Source Sans Pro" panose="020B0503030403020204" pitchFamily="34" charset="0"/>
                <a:ea typeface="Source Sans Pro" panose="020B0503030403020204" pitchFamily="34" charset="0"/>
                <a:cs typeface="Ayuthaya" pitchFamily="2" charset="-34"/>
              </a:rPr>
              <a:t>Create the summary </a:t>
            </a:r>
          </a:p>
          <a:p>
            <a:pPr marL="0" indent="0">
              <a:buNone/>
            </a:pPr>
            <a:r>
              <a:rPr lang="en-US" sz="4000" dirty="0">
                <a:solidFill>
                  <a:schemeClr val="tx1"/>
                </a:solidFill>
                <a:latin typeface="Source Sans Pro" panose="020B0503030403020204" pitchFamily="34" charset="0"/>
                <a:ea typeface="Source Sans Pro" panose="020B0503030403020204" pitchFamily="34" charset="0"/>
                <a:cs typeface="Ayuthaya" pitchFamily="2" charset="-34"/>
              </a:rPr>
              <a:t>for your current job.</a:t>
            </a:r>
          </a:p>
          <a:p>
            <a:pPr lvl="2" fontAlgn="base">
              <a:spcBef>
                <a:spcPct val="20000"/>
              </a:spcBef>
              <a:spcAft>
                <a:spcPct val="0"/>
              </a:spcAft>
              <a:buSzPct val="105000"/>
              <a:defRPr/>
            </a:pPr>
            <a:r>
              <a:rPr lang="en-US" altLang="en-US" sz="2600" dirty="0">
                <a:latin typeface="Source Sans Pro" panose="020B0503030403020204" pitchFamily="34" charset="0"/>
                <a:ea typeface="Source Sans Pro" panose="020B0503030403020204" pitchFamily="34" charset="0"/>
              </a:rPr>
              <a:t>2-3 lines</a:t>
            </a:r>
          </a:p>
          <a:p>
            <a:pPr lvl="2" fontAlgn="base">
              <a:spcBef>
                <a:spcPct val="20000"/>
              </a:spcBef>
              <a:spcAft>
                <a:spcPct val="0"/>
              </a:spcAft>
              <a:buSzPct val="105000"/>
              <a:defRPr/>
            </a:pPr>
            <a:r>
              <a:rPr lang="en-US" altLang="en-US" sz="2600" dirty="0">
                <a:latin typeface="Source Sans Pro" panose="020B0503030403020204" pitchFamily="34" charset="0"/>
                <a:ea typeface="Source Sans Pro" panose="020B0503030403020204" pitchFamily="34" charset="0"/>
              </a:rPr>
              <a:t>include scope, areas of responsibility, staff oversight, budget oversight, etc. )</a:t>
            </a:r>
          </a:p>
        </p:txBody>
      </p:sp>
      <p:pic>
        <p:nvPicPr>
          <p:cNvPr id="8" name="Picture 7" descr="A person on a blue exercise ball&#10;&#10;Description automatically generated">
            <a:extLst>
              <a:ext uri="{FF2B5EF4-FFF2-40B4-BE49-F238E27FC236}">
                <a16:creationId xmlns:a16="http://schemas.microsoft.com/office/drawing/2014/main" id="{B09051C2-249F-79C8-1650-952103586FB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722443" y="2159363"/>
            <a:ext cx="3705166" cy="2539273"/>
          </a:xfrm>
          <a:prstGeom prst="rect">
            <a:avLst/>
          </a:prstGeom>
        </p:spPr>
      </p:pic>
      <p:pic>
        <p:nvPicPr>
          <p:cNvPr id="2" name="Picture 1">
            <a:extLst>
              <a:ext uri="{FF2B5EF4-FFF2-40B4-BE49-F238E27FC236}">
                <a16:creationId xmlns:a16="http://schemas.microsoft.com/office/drawing/2014/main" id="{C87E000F-A02C-C518-8001-3ED968D47181}"/>
              </a:ext>
            </a:extLst>
          </p:cNvPr>
          <p:cNvPicPr>
            <a:picLocks noChangeAspect="1"/>
          </p:cNvPicPr>
          <p:nvPr/>
        </p:nvPicPr>
        <p:blipFill>
          <a:blip r:embed="rId4"/>
          <a:stretch>
            <a:fillRect/>
          </a:stretch>
        </p:blipFill>
        <p:spPr>
          <a:xfrm>
            <a:off x="10305592" y="5891281"/>
            <a:ext cx="1799996" cy="899998"/>
          </a:xfrm>
          <a:prstGeom prst="rect">
            <a:avLst/>
          </a:prstGeom>
        </p:spPr>
      </p:pic>
    </p:spTree>
    <p:extLst>
      <p:ext uri="{BB962C8B-B14F-4D97-AF65-F5344CB8AC3E}">
        <p14:creationId xmlns:p14="http://schemas.microsoft.com/office/powerpoint/2010/main" val="73811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973EFF-81C4-8942-A432-95229EE67369}"/>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6EBA872-90F5-764A-9A15-9483F575D247}"/>
              </a:ext>
            </a:extLst>
          </p:cNvPr>
          <p:cNvSpPr txBox="1"/>
          <p:nvPr/>
        </p:nvSpPr>
        <p:spPr>
          <a:xfrm>
            <a:off x="2580569" y="2799269"/>
            <a:ext cx="7660337" cy="3908762"/>
          </a:xfrm>
          <a:prstGeom prst="rect">
            <a:avLst/>
          </a:prstGeom>
          <a:noFill/>
        </p:spPr>
        <p:txBody>
          <a:bodyPr wrap="square" rtlCol="0">
            <a:spAutoFit/>
          </a:bodyPr>
          <a:lstStyle/>
          <a:p>
            <a:pPr marL="457200" indent="-457200">
              <a:buFont typeface="Wingdings" pitchFamily="2" charset="2"/>
              <a:buChar char="ü"/>
            </a:pPr>
            <a:r>
              <a:rPr lang="en-US" sz="2400" dirty="0">
                <a:latin typeface="Helvetica Light" panose="020B0403020202020204" pitchFamily="34" charset="0"/>
              </a:rPr>
              <a:t>Understand the </a:t>
            </a:r>
            <a:r>
              <a:rPr lang="en-US" sz="2400" b="1" dirty="0">
                <a:latin typeface="HELVETICA LIGHT" panose="020B0403020202020204" pitchFamily="34" charset="0"/>
              </a:rPr>
              <a:t>FEDERAL PROCESS</a:t>
            </a:r>
          </a:p>
          <a:p>
            <a:endParaRPr lang="en-US" sz="1600" dirty="0">
              <a:latin typeface="Helvetica Light" panose="020B0403020202020204" pitchFamily="34" charset="0"/>
            </a:endParaRPr>
          </a:p>
          <a:p>
            <a:pPr marL="457200" indent="-457200">
              <a:buFont typeface="Wingdings" pitchFamily="2" charset="2"/>
              <a:buChar char="ü"/>
            </a:pPr>
            <a:r>
              <a:rPr lang="en-US" sz="2400" dirty="0">
                <a:latin typeface="Helvetica Light" panose="020B0403020202020204" pitchFamily="34" charset="0"/>
              </a:rPr>
              <a:t>Know which federal jobs you </a:t>
            </a:r>
            <a:r>
              <a:rPr lang="en-US" sz="2400" b="1" dirty="0">
                <a:latin typeface="Helvetica Light" panose="020B0403020202020204" pitchFamily="34" charset="0"/>
              </a:rPr>
              <a:t>QUALIFY</a:t>
            </a:r>
            <a:r>
              <a:rPr lang="en-US" sz="2400" dirty="0">
                <a:latin typeface="Helvetica Light" panose="020B0403020202020204" pitchFamily="34" charset="0"/>
              </a:rPr>
              <a:t> for</a:t>
            </a:r>
          </a:p>
          <a:p>
            <a:endParaRPr lang="en-US" sz="1600" dirty="0">
              <a:latin typeface="Helvetica Light" panose="020B0403020202020204" pitchFamily="34" charset="0"/>
            </a:endParaRPr>
          </a:p>
          <a:p>
            <a:pPr marL="457200" indent="-457200">
              <a:buFont typeface="Wingdings" pitchFamily="2" charset="2"/>
              <a:buChar char="ü"/>
            </a:pPr>
            <a:r>
              <a:rPr lang="en-US" sz="2400" dirty="0">
                <a:latin typeface="Helvetica Light" panose="020B0403020202020204" pitchFamily="34" charset="0"/>
              </a:rPr>
              <a:t>Evaluate the </a:t>
            </a:r>
            <a:r>
              <a:rPr lang="en-US" sz="2400" b="1" dirty="0">
                <a:latin typeface="HELVETICA LIGHT" panose="020B0403020202020204" pitchFamily="34" charset="0"/>
              </a:rPr>
              <a:t>JOB ANNOUNCEMENT</a:t>
            </a:r>
          </a:p>
          <a:p>
            <a:endParaRPr lang="en-US" sz="1600" dirty="0">
              <a:latin typeface="Helvetica Light" panose="020B0403020202020204" pitchFamily="34" charset="0"/>
            </a:endParaRPr>
          </a:p>
          <a:p>
            <a:pPr marL="457200" indent="-457200">
              <a:buFont typeface="Wingdings" pitchFamily="2" charset="2"/>
              <a:buChar char="ü"/>
            </a:pPr>
            <a:r>
              <a:rPr lang="en-US" sz="2400" dirty="0">
                <a:latin typeface="Helvetica Light" panose="020B0403020202020204" pitchFamily="34" charset="0"/>
              </a:rPr>
              <a:t>Craft your federal resume using powerful </a:t>
            </a:r>
            <a:r>
              <a:rPr lang="en-US" sz="2400" b="1" dirty="0">
                <a:latin typeface="Helvetica Light" panose="020B0403020202020204" pitchFamily="34" charset="0"/>
              </a:rPr>
              <a:t>ACCOMPLISHMENT STATEMENTS</a:t>
            </a:r>
            <a:endParaRPr lang="en-US" sz="2400" b="1" dirty="0">
              <a:latin typeface="HELVETICA LIGHT" panose="020B0403020202020204" pitchFamily="34" charset="0"/>
            </a:endParaRPr>
          </a:p>
          <a:p>
            <a:pPr marL="457200" indent="-457200">
              <a:buFont typeface="Wingdings" pitchFamily="2" charset="2"/>
              <a:buChar char="ü"/>
            </a:pPr>
            <a:endParaRPr lang="en-US" sz="1600" dirty="0">
              <a:latin typeface="Helvetica Light" panose="020B0403020202020204" pitchFamily="34" charset="0"/>
            </a:endParaRPr>
          </a:p>
          <a:p>
            <a:pPr marL="457200" indent="-457200">
              <a:buFont typeface="Wingdings" pitchFamily="2" charset="2"/>
              <a:buChar char="ü"/>
            </a:pPr>
            <a:r>
              <a:rPr lang="en-US" sz="2400" b="1" dirty="0">
                <a:latin typeface="HELVETICA LIGHT" panose="020B0403020202020204" pitchFamily="34" charset="0"/>
              </a:rPr>
              <a:t>TAILOR</a:t>
            </a:r>
            <a:r>
              <a:rPr lang="en-US" sz="2400" dirty="0">
                <a:latin typeface="Helvetica Light" panose="020B0403020202020204" pitchFamily="34" charset="0"/>
              </a:rPr>
              <a:t> your federal resume for each job</a:t>
            </a:r>
          </a:p>
          <a:p>
            <a:pPr marL="457200" indent="-457200">
              <a:buFont typeface="Wingdings" pitchFamily="2" charset="2"/>
              <a:buChar char="ü"/>
            </a:pPr>
            <a:endParaRPr lang="en-US" sz="1600" dirty="0">
              <a:latin typeface="Helvetica Light" panose="020B0403020202020204" pitchFamily="34" charset="0"/>
              <a:ea typeface="Verdana" panose="020B0604030504040204" pitchFamily="34" charset="0"/>
            </a:endParaRPr>
          </a:p>
          <a:p>
            <a:pPr marL="457200" indent="-457200">
              <a:buFont typeface="Wingdings" pitchFamily="2" charset="2"/>
              <a:buChar char="ü"/>
            </a:pPr>
            <a:r>
              <a:rPr lang="en-US" sz="2400" dirty="0">
                <a:latin typeface="Helvetica Light" panose="020B0403020202020204" pitchFamily="34" charset="0"/>
                <a:ea typeface="Verdana" panose="020B0604030504040204" pitchFamily="34" charset="0"/>
              </a:rPr>
              <a:t>Be Proactive about your </a:t>
            </a:r>
            <a:r>
              <a:rPr lang="en-US" sz="2400" b="1" dirty="0">
                <a:latin typeface="HELVETICA LIGHT" panose="020B0403020202020204" pitchFamily="34" charset="0"/>
                <a:ea typeface="Verdana" panose="020B0604030504040204" pitchFamily="34" charset="0"/>
              </a:rPr>
              <a:t>CAREER GROWTH</a:t>
            </a:r>
            <a:endParaRPr lang="en-US" sz="2400" b="1" dirty="0">
              <a:latin typeface="Helvetica Light" panose="020B0403020202020204" pitchFamily="34" charset="0"/>
              <a:ea typeface="Verdana" panose="020B0604030504040204" pitchFamily="34" charset="0"/>
            </a:endParaRPr>
          </a:p>
        </p:txBody>
      </p:sp>
      <p:sp>
        <p:nvSpPr>
          <p:cNvPr id="6" name="Title 1">
            <a:extLst>
              <a:ext uri="{FF2B5EF4-FFF2-40B4-BE49-F238E27FC236}">
                <a16:creationId xmlns:a16="http://schemas.microsoft.com/office/drawing/2014/main" id="{F16743FE-B499-0B42-B9EA-966FA61C463E}"/>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5400" dirty="0">
                <a:solidFill>
                  <a:schemeClr val="bg1"/>
                </a:solidFill>
              </a:rPr>
              <a:t>TODAY</a:t>
            </a:r>
          </a:p>
        </p:txBody>
      </p:sp>
      <p:pic>
        <p:nvPicPr>
          <p:cNvPr id="2" name="Picture 1">
            <a:extLst>
              <a:ext uri="{FF2B5EF4-FFF2-40B4-BE49-F238E27FC236}">
                <a16:creationId xmlns:a16="http://schemas.microsoft.com/office/drawing/2014/main" id="{240E3B8D-BAF2-B296-E4E4-66333B8F7A76}"/>
              </a:ext>
            </a:extLst>
          </p:cNvPr>
          <p:cNvPicPr>
            <a:picLocks noChangeAspect="1"/>
          </p:cNvPicPr>
          <p:nvPr/>
        </p:nvPicPr>
        <p:blipFill>
          <a:blip r:embed="rId2"/>
          <a:stretch>
            <a:fillRect/>
          </a:stretch>
        </p:blipFill>
        <p:spPr>
          <a:xfrm>
            <a:off x="10828369" y="6224675"/>
            <a:ext cx="1266649" cy="633325"/>
          </a:xfrm>
          <a:prstGeom prst="rect">
            <a:avLst/>
          </a:prstGeom>
        </p:spPr>
      </p:pic>
      <p:sp>
        <p:nvSpPr>
          <p:cNvPr id="5" name="TextBox 4">
            <a:extLst>
              <a:ext uri="{FF2B5EF4-FFF2-40B4-BE49-F238E27FC236}">
                <a16:creationId xmlns:a16="http://schemas.microsoft.com/office/drawing/2014/main" id="{2B2E4866-6C8B-2394-1232-1B123AB03D7F}"/>
              </a:ext>
            </a:extLst>
          </p:cNvPr>
          <p:cNvSpPr txBox="1"/>
          <p:nvPr/>
        </p:nvSpPr>
        <p:spPr>
          <a:xfrm>
            <a:off x="1010407" y="2038751"/>
            <a:ext cx="10800660" cy="830997"/>
          </a:xfrm>
          <a:prstGeom prst="rect">
            <a:avLst/>
          </a:prstGeom>
          <a:noFill/>
        </p:spPr>
        <p:txBody>
          <a:bodyPr wrap="square">
            <a:spAutoFit/>
          </a:bodyPr>
          <a:lstStyle/>
          <a:p>
            <a:r>
              <a:rPr lang="en-US" sz="2400" dirty="0">
                <a:solidFill>
                  <a:srgbClr val="7030A0"/>
                </a:solidFill>
              </a:rPr>
              <a:t>COURSE PORTAL: </a:t>
            </a:r>
            <a:r>
              <a:rPr lang="en-US" sz="2400" dirty="0">
                <a:solidFill>
                  <a:srgbClr val="0070C0"/>
                </a:solidFill>
                <a:hlinkClick r:id="rId3">
                  <a:extLst>
                    <a:ext uri="{A12FA001-AC4F-418D-AE19-62706E023703}">
                      <ahyp:hlinkClr xmlns:ahyp="http://schemas.microsoft.com/office/drawing/2018/hyperlinkcolor" val="tx"/>
                    </a:ext>
                  </a:extLst>
                </a:hlinkClick>
              </a:rPr>
              <a:t>https://federaljobresults.com/federal-resume-boot-camp/</a:t>
            </a:r>
            <a:endParaRPr lang="en-US" sz="2400" dirty="0">
              <a:solidFill>
                <a:srgbClr val="0070C0"/>
              </a:solidFill>
            </a:endParaRPr>
          </a:p>
          <a:p>
            <a:endParaRPr lang="en-US" sz="2400" dirty="0">
              <a:solidFill>
                <a:srgbClr val="7030A0"/>
              </a:solidFill>
            </a:endParaRPr>
          </a:p>
        </p:txBody>
      </p:sp>
      <p:pic>
        <p:nvPicPr>
          <p:cNvPr id="9" name="Picture 8" descr="A compass pointing to a flag&#10;&#10;AI-generated content may be incorrect.">
            <a:extLst>
              <a:ext uri="{FF2B5EF4-FFF2-40B4-BE49-F238E27FC236}">
                <a16:creationId xmlns:a16="http://schemas.microsoft.com/office/drawing/2014/main" id="{4FACA77A-74BF-FF35-249D-417F191B2A43}"/>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9307102" y="3429000"/>
            <a:ext cx="2552054" cy="1429150"/>
          </a:xfrm>
          <a:prstGeom prst="rect">
            <a:avLst/>
          </a:prstGeom>
        </p:spPr>
      </p:pic>
    </p:spTree>
    <p:extLst>
      <p:ext uri="{BB962C8B-B14F-4D97-AF65-F5344CB8AC3E}">
        <p14:creationId xmlns:p14="http://schemas.microsoft.com/office/powerpoint/2010/main" val="20428235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B9ADCD-DBC4-2874-A589-652835076210}"/>
              </a:ext>
            </a:extLst>
          </p:cNvPr>
          <p:cNvSpPr/>
          <p:nvPr/>
        </p:nvSpPr>
        <p:spPr>
          <a:xfrm>
            <a:off x="0" y="-25167"/>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dirty="0">
                <a:latin typeface="+mj-lt"/>
              </a:rPr>
              <a:t>TAILOR YOUR FEDERAL RESUME</a:t>
            </a:r>
          </a:p>
        </p:txBody>
      </p:sp>
      <p:sp>
        <p:nvSpPr>
          <p:cNvPr id="2" name="TextBox 1">
            <a:extLst>
              <a:ext uri="{FF2B5EF4-FFF2-40B4-BE49-F238E27FC236}">
                <a16:creationId xmlns:a16="http://schemas.microsoft.com/office/drawing/2014/main" id="{3AB805D0-7BE3-93F6-AE95-D73E79193C96}"/>
              </a:ext>
            </a:extLst>
          </p:cNvPr>
          <p:cNvSpPr txBox="1"/>
          <p:nvPr/>
        </p:nvSpPr>
        <p:spPr>
          <a:xfrm flipH="1">
            <a:off x="1752600" y="2019300"/>
            <a:ext cx="8667750" cy="4708981"/>
          </a:xfrm>
          <a:prstGeom prst="rect">
            <a:avLst/>
          </a:prstGeom>
          <a:noFill/>
        </p:spPr>
        <p:txBody>
          <a:bodyPr wrap="square" rtlCol="0">
            <a:spAutoFit/>
          </a:bodyPr>
          <a:lstStyle/>
          <a:p>
            <a:r>
              <a:rPr lang="en-US" sz="2000" dirty="0">
                <a:latin typeface="Source Sans Pro" panose="020B0503030403020204" pitchFamily="34" charset="0"/>
                <a:ea typeface="Source Sans Pro" panose="020B0503030403020204" pitchFamily="34" charset="0"/>
              </a:rPr>
              <a:t>Go back to the sections within the job announcement:</a:t>
            </a:r>
          </a:p>
          <a:p>
            <a:endParaRPr lang="en-US" sz="2000" dirty="0">
              <a:latin typeface="Source Sans Pro" panose="020B0503030403020204" pitchFamily="34" charset="0"/>
              <a:ea typeface="Source Sans Pro" panose="020B0503030403020204" pitchFamily="34" charset="0"/>
            </a:endParaRPr>
          </a:p>
          <a:p>
            <a:r>
              <a:rPr lang="en-US" sz="2000" dirty="0">
                <a:latin typeface="Source Sans Pro" panose="020B0503030403020204" pitchFamily="34" charset="0"/>
                <a:ea typeface="Source Sans Pro" panose="020B0503030403020204" pitchFamily="34" charset="0"/>
              </a:rPr>
              <a:t>#1  </a:t>
            </a:r>
            <a:r>
              <a:rPr lang="en-US" sz="2000" b="1" dirty="0">
                <a:latin typeface="Source Sans Pro" panose="020B0503030403020204" pitchFamily="34" charset="0"/>
                <a:ea typeface="Source Sans Pro" panose="020B0503030403020204" pitchFamily="34" charset="0"/>
              </a:rPr>
              <a:t>Qualifications</a:t>
            </a:r>
            <a:endParaRPr lang="en-US" sz="2000" dirty="0">
              <a:latin typeface="Source Sans Pro" panose="020B0503030403020204" pitchFamily="34" charset="0"/>
              <a:ea typeface="Source Sans Pro" panose="020B0503030403020204" pitchFamily="34" charset="0"/>
            </a:endParaRPr>
          </a:p>
          <a:p>
            <a:r>
              <a:rPr lang="en-US" sz="2000" dirty="0">
                <a:latin typeface="Source Sans Pro" panose="020B0503030403020204" pitchFamily="34" charset="0"/>
                <a:ea typeface="Source Sans Pro" panose="020B0503030403020204" pitchFamily="34" charset="0"/>
              </a:rPr>
              <a:t>	</a:t>
            </a:r>
            <a:r>
              <a:rPr lang="en-US" sz="2000" i="1" dirty="0">
                <a:solidFill>
                  <a:srgbClr val="FF0000"/>
                </a:solidFill>
                <a:latin typeface="Source Sans Pro" panose="020B0503030403020204" pitchFamily="34" charset="0"/>
                <a:ea typeface="Source Sans Pro" panose="020B0503030403020204" pitchFamily="34" charset="0"/>
              </a:rPr>
              <a:t>Must clearly demonstrate that you possess this </a:t>
            </a:r>
            <a:r>
              <a:rPr lang="en-US" sz="2000" b="1" i="1" dirty="0">
                <a:solidFill>
                  <a:srgbClr val="FF0000"/>
                </a:solidFill>
                <a:latin typeface="Source Sans Pro" panose="020B0503030403020204" pitchFamily="34" charset="0"/>
                <a:ea typeface="Source Sans Pro" panose="020B0503030403020204" pitchFamily="34" charset="0"/>
              </a:rPr>
              <a:t>Specialized Experience.</a:t>
            </a:r>
          </a:p>
          <a:p>
            <a:r>
              <a:rPr lang="en-US" sz="2000" dirty="0">
                <a:latin typeface="Source Sans Pro" panose="020B0503030403020204" pitchFamily="34" charset="0"/>
                <a:ea typeface="Source Sans Pro" panose="020B0503030403020204" pitchFamily="34" charset="0"/>
              </a:rPr>
              <a:t>#2  </a:t>
            </a:r>
            <a:r>
              <a:rPr lang="en-US" sz="2000" b="1" dirty="0">
                <a:latin typeface="Source Sans Pro" panose="020B0503030403020204" pitchFamily="34" charset="0"/>
                <a:ea typeface="Source Sans Pro" panose="020B0503030403020204" pitchFamily="34" charset="0"/>
              </a:rPr>
              <a:t>How You Will Be Evaluated </a:t>
            </a:r>
          </a:p>
          <a:p>
            <a:r>
              <a:rPr lang="en-US" sz="2000" dirty="0">
                <a:latin typeface="Source Sans Pro" panose="020B0503030403020204" pitchFamily="34" charset="0"/>
                <a:ea typeface="Source Sans Pro" panose="020B0503030403020204" pitchFamily="34" charset="0"/>
              </a:rPr>
              <a:t>	</a:t>
            </a:r>
            <a:r>
              <a:rPr lang="en-US" sz="2000" i="1" dirty="0">
                <a:solidFill>
                  <a:srgbClr val="FF0000"/>
                </a:solidFill>
                <a:latin typeface="Source Sans Pro" panose="020B0503030403020204" pitchFamily="34" charset="0"/>
                <a:ea typeface="Source Sans Pro" panose="020B0503030403020204" pitchFamily="34" charset="0"/>
              </a:rPr>
              <a:t>Must clearly show that you possess these </a:t>
            </a:r>
            <a:r>
              <a:rPr lang="en-US" sz="2000" b="1" i="1" dirty="0">
                <a:solidFill>
                  <a:srgbClr val="FF0000"/>
                </a:solidFill>
                <a:latin typeface="Source Sans Pro" panose="020B0503030403020204" pitchFamily="34" charset="0"/>
                <a:ea typeface="Source Sans Pro" panose="020B0503030403020204" pitchFamily="34" charset="0"/>
              </a:rPr>
              <a:t>competencies.</a:t>
            </a:r>
          </a:p>
          <a:p>
            <a:r>
              <a:rPr lang="en-US" sz="2000" dirty="0">
                <a:latin typeface="Source Sans Pro" panose="020B0503030403020204" pitchFamily="34" charset="0"/>
                <a:ea typeface="Source Sans Pro" panose="020B0503030403020204" pitchFamily="34" charset="0"/>
              </a:rPr>
              <a:t>#3  </a:t>
            </a:r>
            <a:r>
              <a:rPr lang="en-US" sz="2000" b="1" dirty="0">
                <a:latin typeface="Source Sans Pro" panose="020B0503030403020204" pitchFamily="34" charset="0"/>
                <a:ea typeface="Source Sans Pro" panose="020B0503030403020204" pitchFamily="34" charset="0"/>
              </a:rPr>
              <a:t>Assessment Questionnaire **IF PRESENT**</a:t>
            </a:r>
          </a:p>
          <a:p>
            <a:r>
              <a:rPr lang="en-US" sz="2000" dirty="0">
                <a:latin typeface="Source Sans Pro" panose="020B0503030403020204" pitchFamily="34" charset="0"/>
                <a:ea typeface="Source Sans Pro" panose="020B0503030403020204" pitchFamily="34" charset="0"/>
              </a:rPr>
              <a:t>	</a:t>
            </a:r>
            <a:r>
              <a:rPr lang="en-US" sz="2000" i="1" dirty="0">
                <a:solidFill>
                  <a:srgbClr val="FF0000"/>
                </a:solidFill>
                <a:latin typeface="Source Sans Pro" panose="020B0503030403020204" pitchFamily="34" charset="0"/>
                <a:ea typeface="Source Sans Pro" panose="020B0503030403020204" pitchFamily="34" charset="0"/>
              </a:rPr>
              <a:t>Your resume </a:t>
            </a:r>
            <a:r>
              <a:rPr lang="en-US" sz="2000" b="1" i="1" dirty="0">
                <a:solidFill>
                  <a:srgbClr val="FF0000"/>
                </a:solidFill>
                <a:latin typeface="Source Sans Pro" panose="020B0503030403020204" pitchFamily="34" charset="0"/>
                <a:ea typeface="Source Sans Pro" panose="020B0503030403020204" pitchFamily="34" charset="0"/>
              </a:rPr>
              <a:t>must support </a:t>
            </a:r>
            <a:r>
              <a:rPr lang="en-US" sz="2000" i="1" dirty="0">
                <a:solidFill>
                  <a:srgbClr val="FF0000"/>
                </a:solidFill>
                <a:latin typeface="Source Sans Pro" panose="020B0503030403020204" pitchFamily="34" charset="0"/>
                <a:ea typeface="Source Sans Pro" panose="020B0503030403020204" pitchFamily="34" charset="0"/>
              </a:rPr>
              <a:t>your answers.</a:t>
            </a:r>
          </a:p>
          <a:p>
            <a:r>
              <a:rPr lang="en-US" sz="2000" dirty="0">
                <a:latin typeface="Source Sans Pro" panose="020B0503030403020204" pitchFamily="34" charset="0"/>
                <a:ea typeface="Source Sans Pro" panose="020B0503030403020204" pitchFamily="34" charset="0"/>
              </a:rPr>
              <a:t>#4  </a:t>
            </a:r>
            <a:r>
              <a:rPr lang="en-US" sz="2000" b="1" dirty="0">
                <a:latin typeface="Source Sans Pro" panose="020B0503030403020204" pitchFamily="34" charset="0"/>
                <a:ea typeface="Source Sans Pro" panose="020B0503030403020204" pitchFamily="34" charset="0"/>
              </a:rPr>
              <a:t>Duties</a:t>
            </a:r>
            <a:r>
              <a:rPr lang="en-US" sz="2000" dirty="0">
                <a:latin typeface="Source Sans Pro" panose="020B0503030403020204" pitchFamily="34" charset="0"/>
                <a:ea typeface="Source Sans Pro" panose="020B0503030403020204" pitchFamily="34" charset="0"/>
              </a:rPr>
              <a:t> </a:t>
            </a:r>
          </a:p>
          <a:p>
            <a:r>
              <a:rPr lang="en-US" sz="2000" dirty="0">
                <a:latin typeface="Source Sans Pro" panose="020B0503030403020204" pitchFamily="34" charset="0"/>
                <a:ea typeface="Source Sans Pro" panose="020B0503030403020204" pitchFamily="34" charset="0"/>
              </a:rPr>
              <a:t>	</a:t>
            </a:r>
            <a:r>
              <a:rPr lang="en-US" sz="2000" i="1" dirty="0">
                <a:solidFill>
                  <a:srgbClr val="FF0000"/>
                </a:solidFill>
                <a:latin typeface="Source Sans Pro" panose="020B0503030403020204" pitchFamily="34" charset="0"/>
                <a:ea typeface="Source Sans Pro" panose="020B0503030403020204" pitchFamily="34" charset="0"/>
              </a:rPr>
              <a:t>Extract </a:t>
            </a:r>
            <a:r>
              <a:rPr lang="en-US" sz="2000" b="1" i="1" dirty="0">
                <a:solidFill>
                  <a:srgbClr val="FF0000"/>
                </a:solidFill>
                <a:latin typeface="Source Sans Pro" panose="020B0503030403020204" pitchFamily="34" charset="0"/>
                <a:ea typeface="Source Sans Pro" panose="020B0503030403020204" pitchFamily="34" charset="0"/>
              </a:rPr>
              <a:t>key phrases, words, or terms</a:t>
            </a:r>
            <a:r>
              <a:rPr lang="en-US" sz="2000" i="1" dirty="0">
                <a:solidFill>
                  <a:srgbClr val="FF0000"/>
                </a:solidFill>
                <a:latin typeface="Source Sans Pro" panose="020B0503030403020204" pitchFamily="34" charset="0"/>
                <a:ea typeface="Source Sans Pro" panose="020B0503030403020204" pitchFamily="34" charset="0"/>
              </a:rPr>
              <a:t> from the announcement.</a:t>
            </a:r>
          </a:p>
          <a:p>
            <a:r>
              <a:rPr lang="en-US" sz="2000" dirty="0">
                <a:latin typeface="Source Sans Pro" panose="020B0503030403020204" pitchFamily="34" charset="0"/>
                <a:ea typeface="Source Sans Pro" panose="020B0503030403020204" pitchFamily="34" charset="0"/>
              </a:rPr>
              <a:t>*******************************************************************************</a:t>
            </a:r>
          </a:p>
          <a:p>
            <a:pPr marL="342900" indent="-342900">
              <a:buFont typeface="Arial" panose="020B0604020202020204" pitchFamily="34" charset="0"/>
              <a:buChar char="•"/>
            </a:pPr>
            <a:r>
              <a:rPr lang="en-US" sz="2000" dirty="0">
                <a:solidFill>
                  <a:srgbClr val="FF0000"/>
                </a:solidFill>
                <a:latin typeface="Source Sans Pro" panose="020B0503030403020204" pitchFamily="34" charset="0"/>
                <a:ea typeface="Source Sans Pro" panose="020B0503030403020204" pitchFamily="34" charset="0"/>
              </a:rPr>
              <a:t>Incorporate these elements throughout your resume </a:t>
            </a:r>
          </a:p>
          <a:p>
            <a:r>
              <a:rPr lang="en-US" sz="2000" b="1" dirty="0">
                <a:solidFill>
                  <a:srgbClr val="FF0000"/>
                </a:solidFill>
                <a:latin typeface="Source Sans Pro" panose="020B0503030403020204" pitchFamily="34" charset="0"/>
                <a:ea typeface="Source Sans Pro" panose="020B0503030403020204" pitchFamily="34" charset="0"/>
              </a:rPr>
              <a:t>	UNDER THE POSITIONS WHERE YOU HAVE DONE THEM. </a:t>
            </a:r>
          </a:p>
          <a:p>
            <a:pPr marL="342900" indent="-342900">
              <a:buFont typeface="Arial" panose="020B0604020202020204" pitchFamily="34" charset="0"/>
              <a:buChar char="•"/>
            </a:pPr>
            <a:r>
              <a:rPr lang="en-US" sz="2000" dirty="0">
                <a:solidFill>
                  <a:srgbClr val="FF0000"/>
                </a:solidFill>
                <a:latin typeface="Source Sans Pro" panose="020B0503030403020204" pitchFamily="34" charset="0"/>
                <a:ea typeface="Source Sans Pro" panose="020B0503030403020204" pitchFamily="34" charset="0"/>
              </a:rPr>
              <a:t>They can go within your </a:t>
            </a:r>
            <a:r>
              <a:rPr lang="en-US" sz="2000" b="1" dirty="0">
                <a:solidFill>
                  <a:srgbClr val="FF0000"/>
                </a:solidFill>
                <a:latin typeface="Source Sans Pro" panose="020B0503030403020204" pitchFamily="34" charset="0"/>
                <a:ea typeface="Source Sans Pro" panose="020B0503030403020204" pitchFamily="34" charset="0"/>
              </a:rPr>
              <a:t>skills paragraphs </a:t>
            </a:r>
            <a:r>
              <a:rPr lang="en-US" sz="2000" dirty="0">
                <a:solidFill>
                  <a:srgbClr val="FF0000"/>
                </a:solidFill>
                <a:latin typeface="Source Sans Pro" panose="020B0503030403020204" pitchFamily="34" charset="0"/>
                <a:ea typeface="Source Sans Pro" panose="020B0503030403020204" pitchFamily="34" charset="0"/>
              </a:rPr>
              <a:t>or </a:t>
            </a:r>
          </a:p>
          <a:p>
            <a:r>
              <a:rPr lang="en-US" sz="2000" dirty="0">
                <a:solidFill>
                  <a:srgbClr val="FF0000"/>
                </a:solidFill>
                <a:latin typeface="Source Sans Pro" panose="020B0503030403020204" pitchFamily="34" charset="0"/>
                <a:ea typeface="Source Sans Pro" panose="020B0503030403020204" pitchFamily="34" charset="0"/>
              </a:rPr>
              <a:t>	within your </a:t>
            </a:r>
            <a:r>
              <a:rPr lang="en-US" sz="2000" b="1" dirty="0">
                <a:solidFill>
                  <a:srgbClr val="FF0000"/>
                </a:solidFill>
                <a:latin typeface="Source Sans Pro" panose="020B0503030403020204" pitchFamily="34" charset="0"/>
                <a:ea typeface="Source Sans Pro" panose="020B0503030403020204" pitchFamily="34" charset="0"/>
              </a:rPr>
              <a:t>accomplishment statements.</a:t>
            </a:r>
          </a:p>
        </p:txBody>
      </p:sp>
      <p:pic>
        <p:nvPicPr>
          <p:cNvPr id="3" name="Picture 2">
            <a:extLst>
              <a:ext uri="{FF2B5EF4-FFF2-40B4-BE49-F238E27FC236}">
                <a16:creationId xmlns:a16="http://schemas.microsoft.com/office/drawing/2014/main" id="{5F07BF86-C5C0-ED06-6808-834FCA919A41}"/>
              </a:ext>
            </a:extLst>
          </p:cNvPr>
          <p:cNvPicPr>
            <a:picLocks noChangeAspect="1"/>
          </p:cNvPicPr>
          <p:nvPr/>
        </p:nvPicPr>
        <p:blipFill>
          <a:blip r:embed="rId2"/>
          <a:stretch>
            <a:fillRect/>
          </a:stretch>
        </p:blipFill>
        <p:spPr>
          <a:xfrm>
            <a:off x="10199802" y="5901179"/>
            <a:ext cx="1913641" cy="956821"/>
          </a:xfrm>
          <a:prstGeom prst="rect">
            <a:avLst/>
          </a:prstGeom>
        </p:spPr>
      </p:pic>
    </p:spTree>
    <p:extLst>
      <p:ext uri="{BB962C8B-B14F-4D97-AF65-F5344CB8AC3E}">
        <p14:creationId xmlns:p14="http://schemas.microsoft.com/office/powerpoint/2010/main" val="3941168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BB9ADCD-DBC4-2874-A589-652835076210}"/>
              </a:ext>
            </a:extLst>
          </p:cNvPr>
          <p:cNvSpPr/>
          <p:nvPr/>
        </p:nvSpPr>
        <p:spPr>
          <a:xfrm>
            <a:off x="0" y="1"/>
            <a:ext cx="12192000" cy="1562100"/>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200" dirty="0">
                <a:latin typeface="+mj-lt"/>
              </a:rPr>
              <a:t>FEDERAL RESUME</a:t>
            </a:r>
          </a:p>
        </p:txBody>
      </p:sp>
      <p:sp>
        <p:nvSpPr>
          <p:cNvPr id="2" name="TextBox 1">
            <a:extLst>
              <a:ext uri="{FF2B5EF4-FFF2-40B4-BE49-F238E27FC236}">
                <a16:creationId xmlns:a16="http://schemas.microsoft.com/office/drawing/2014/main" id="{3AB805D0-7BE3-93F6-AE95-D73E79193C96}"/>
              </a:ext>
            </a:extLst>
          </p:cNvPr>
          <p:cNvSpPr txBox="1"/>
          <p:nvPr/>
        </p:nvSpPr>
        <p:spPr>
          <a:xfrm flipH="1">
            <a:off x="1077196" y="1854219"/>
            <a:ext cx="9163050" cy="3785652"/>
          </a:xfrm>
          <a:prstGeom prst="rect">
            <a:avLst/>
          </a:prstGeom>
          <a:noFill/>
        </p:spPr>
        <p:txBody>
          <a:bodyPr wrap="square" rtlCol="0">
            <a:spAutoFit/>
          </a:bodyPr>
          <a:lstStyle/>
          <a:p>
            <a:pPr marL="342900" indent="-342900">
              <a:buFont typeface="Wingdings" pitchFamily="2" charset="2"/>
              <a:buChar char="ü"/>
            </a:pPr>
            <a:r>
              <a:rPr lang="en-US" sz="2000" dirty="0">
                <a:latin typeface="Source Sans Pro" panose="020B0503030403020204" pitchFamily="34" charset="0"/>
                <a:ea typeface="Source Sans Pro" panose="020B0503030403020204" pitchFamily="34" charset="0"/>
              </a:rPr>
              <a:t>Your goal is to make it </a:t>
            </a:r>
            <a:r>
              <a:rPr lang="en-US" sz="2000" b="1" dirty="0">
                <a:latin typeface="Source Sans Pro" panose="020B0503030403020204" pitchFamily="34" charset="0"/>
                <a:ea typeface="Source Sans Pro" panose="020B0503030403020204" pitchFamily="34" charset="0"/>
              </a:rPr>
              <a:t>easy</a:t>
            </a:r>
            <a:r>
              <a:rPr lang="en-US" sz="2000" dirty="0">
                <a:latin typeface="Source Sans Pro" panose="020B0503030403020204" pitchFamily="34" charset="0"/>
                <a:ea typeface="Source Sans Pro" panose="020B0503030403020204" pitchFamily="34" charset="0"/>
              </a:rPr>
              <a:t> for the human resources specialist to clearly see that you have the qualifications to match the job requirements.</a:t>
            </a:r>
          </a:p>
          <a:p>
            <a:endParaRPr lang="en-US" sz="2000" dirty="0">
              <a:latin typeface="Source Sans Pro" panose="020B0503030403020204" pitchFamily="34" charset="0"/>
              <a:ea typeface="Source Sans Pro" panose="020B0503030403020204" pitchFamily="34" charset="0"/>
            </a:endParaRPr>
          </a:p>
          <a:p>
            <a:pPr marL="342900" indent="-342900">
              <a:buFont typeface="Wingdings" pitchFamily="2" charset="2"/>
              <a:buChar char="ü"/>
            </a:pPr>
            <a:r>
              <a:rPr lang="en-US" sz="2000" dirty="0">
                <a:latin typeface="Source Sans Pro" panose="020B0503030403020204" pitchFamily="34" charset="0"/>
                <a:ea typeface="Source Sans Pro" panose="020B0503030403020204" pitchFamily="34" charset="0"/>
              </a:rPr>
              <a:t>Know which occupational group and job series numbers are for you. </a:t>
            </a:r>
          </a:p>
          <a:p>
            <a:endParaRPr lang="en-US" sz="2000" dirty="0">
              <a:latin typeface="Source Sans Pro" panose="020B0503030403020204" pitchFamily="34" charset="0"/>
              <a:ea typeface="Source Sans Pro" panose="020B0503030403020204" pitchFamily="34" charset="0"/>
            </a:endParaRPr>
          </a:p>
          <a:p>
            <a:pPr marL="342900" indent="-342900">
              <a:buFont typeface="Wingdings" pitchFamily="2" charset="2"/>
              <a:buChar char="ü"/>
            </a:pPr>
            <a:r>
              <a:rPr lang="en-US" sz="2000" dirty="0">
                <a:latin typeface="Source Sans Pro" panose="020B0503030403020204" pitchFamily="34" charset="0"/>
                <a:ea typeface="Source Sans Pro" panose="020B0503030403020204" pitchFamily="34" charset="0"/>
              </a:rPr>
              <a:t>Read the job announcement carefully and make sure you have the required qualifications and experience.</a:t>
            </a:r>
          </a:p>
          <a:p>
            <a:endParaRPr lang="en-US" sz="2000" dirty="0">
              <a:latin typeface="Source Sans Pro" panose="020B0503030403020204" pitchFamily="34" charset="0"/>
              <a:ea typeface="Source Sans Pro" panose="020B0503030403020204" pitchFamily="34" charset="0"/>
            </a:endParaRPr>
          </a:p>
          <a:p>
            <a:pPr marL="342900" indent="-342900">
              <a:buFont typeface="Wingdings" pitchFamily="2" charset="2"/>
              <a:buChar char="ü"/>
            </a:pPr>
            <a:r>
              <a:rPr lang="en-US" sz="2000" dirty="0">
                <a:latin typeface="Source Sans Pro" panose="020B0503030403020204" pitchFamily="34" charset="0"/>
                <a:ea typeface="Source Sans Pro" panose="020B0503030403020204" pitchFamily="34" charset="0"/>
              </a:rPr>
              <a:t>Craft a federal resume that contains all of the required information.</a:t>
            </a:r>
          </a:p>
          <a:p>
            <a:endParaRPr lang="en-US" sz="2000" dirty="0">
              <a:latin typeface="Source Sans Pro" panose="020B0503030403020204" pitchFamily="34" charset="0"/>
              <a:ea typeface="Source Sans Pro" panose="020B0503030403020204" pitchFamily="34" charset="0"/>
            </a:endParaRPr>
          </a:p>
          <a:p>
            <a:pPr marL="342900" indent="-342900">
              <a:buFont typeface="Wingdings" pitchFamily="2" charset="2"/>
              <a:buChar char="ü"/>
            </a:pPr>
            <a:r>
              <a:rPr lang="en-US" sz="2000" dirty="0">
                <a:latin typeface="Source Sans Pro" panose="020B0503030403020204" pitchFamily="34" charset="0"/>
                <a:ea typeface="Source Sans Pro" panose="020B0503030403020204" pitchFamily="34" charset="0"/>
              </a:rPr>
              <a:t>Tailor your resume each time you apply.</a:t>
            </a:r>
          </a:p>
          <a:p>
            <a:endParaRPr lang="en-US" sz="2000" b="1" dirty="0">
              <a:latin typeface="+mj-lt"/>
            </a:endParaRPr>
          </a:p>
        </p:txBody>
      </p:sp>
      <p:pic>
        <p:nvPicPr>
          <p:cNvPr id="3" name="Picture 2">
            <a:extLst>
              <a:ext uri="{FF2B5EF4-FFF2-40B4-BE49-F238E27FC236}">
                <a16:creationId xmlns:a16="http://schemas.microsoft.com/office/drawing/2014/main" id="{4B970317-BD83-2BF8-3EAC-446EAC2F24AB}"/>
              </a:ext>
            </a:extLst>
          </p:cNvPr>
          <p:cNvPicPr>
            <a:picLocks noChangeAspect="1"/>
          </p:cNvPicPr>
          <p:nvPr/>
        </p:nvPicPr>
        <p:blipFill>
          <a:blip r:embed="rId2"/>
          <a:stretch>
            <a:fillRect/>
          </a:stretch>
        </p:blipFill>
        <p:spPr>
          <a:xfrm>
            <a:off x="10064763" y="5659588"/>
            <a:ext cx="2118936" cy="1059468"/>
          </a:xfrm>
          <a:prstGeom prst="rect">
            <a:avLst/>
          </a:prstGeom>
        </p:spPr>
      </p:pic>
    </p:spTree>
    <p:extLst>
      <p:ext uri="{BB962C8B-B14F-4D97-AF65-F5344CB8AC3E}">
        <p14:creationId xmlns:p14="http://schemas.microsoft.com/office/powerpoint/2010/main" val="39151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EA7B4-65FA-2892-63BB-5E2F218353E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756367F-F6ED-C957-4B4A-EB98727C6BA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0"/>
            <a:ext cx="12192000" cy="7085824"/>
          </a:xfrm>
          <a:prstGeom prst="rect">
            <a:avLst/>
          </a:prstGeom>
        </p:spPr>
      </p:pic>
      <p:sp>
        <p:nvSpPr>
          <p:cNvPr id="4" name="TextBox 3">
            <a:extLst>
              <a:ext uri="{FF2B5EF4-FFF2-40B4-BE49-F238E27FC236}">
                <a16:creationId xmlns:a16="http://schemas.microsoft.com/office/drawing/2014/main" id="{01F23213-6F4E-7619-7C10-199C7979E58B}"/>
              </a:ext>
            </a:extLst>
          </p:cNvPr>
          <p:cNvSpPr txBox="1"/>
          <p:nvPr/>
        </p:nvSpPr>
        <p:spPr>
          <a:xfrm>
            <a:off x="0" y="5110353"/>
            <a:ext cx="12192000" cy="230832"/>
          </a:xfrm>
          <a:prstGeom prst="rect">
            <a:avLst/>
          </a:prstGeom>
          <a:noFill/>
        </p:spPr>
        <p:txBody>
          <a:bodyPr wrap="square" rtlCol="0">
            <a:spAutoFit/>
          </a:bodyPr>
          <a:lstStyle/>
          <a:p>
            <a:r>
              <a:rPr lang="en-US" sz="900">
                <a:hlinkClick r:id="rId3" tooltip="https://www.picpedia.org/chalkboard/b/break.html"/>
              </a:rPr>
              <a:t>This Photo</a:t>
            </a:r>
            <a:r>
              <a:rPr lang="en-US" sz="900"/>
              <a:t> by Unknown Author is licensed under </a:t>
            </a:r>
            <a:r>
              <a:rPr lang="en-US" sz="900">
                <a:hlinkClick r:id="rId4" tooltip="https://creativecommons.org/licenses/by-sa/3.0/"/>
              </a:rPr>
              <a:t>CC BY-SA</a:t>
            </a:r>
            <a:endParaRPr lang="en-US" sz="900"/>
          </a:p>
        </p:txBody>
      </p:sp>
    </p:spTree>
    <p:extLst>
      <p:ext uri="{BB962C8B-B14F-4D97-AF65-F5344CB8AC3E}">
        <p14:creationId xmlns:p14="http://schemas.microsoft.com/office/powerpoint/2010/main" val="19879506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973EFF-81C4-8942-A432-95229EE67369}"/>
              </a:ext>
            </a:extLst>
          </p:cNvPr>
          <p:cNvSpPr/>
          <p:nvPr/>
        </p:nvSpPr>
        <p:spPr>
          <a:xfrm>
            <a:off x="0" y="-737"/>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rPr>
              <a:t>CAREER GROWTH</a:t>
            </a:r>
          </a:p>
        </p:txBody>
      </p:sp>
      <p:sp>
        <p:nvSpPr>
          <p:cNvPr id="6" name="Title 1">
            <a:extLst>
              <a:ext uri="{FF2B5EF4-FFF2-40B4-BE49-F238E27FC236}">
                <a16:creationId xmlns:a16="http://schemas.microsoft.com/office/drawing/2014/main" id="{F16743FE-B499-0B42-B9EA-966FA61C463E}"/>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pic>
        <p:nvPicPr>
          <p:cNvPr id="17" name="Content Placeholder 16" descr="A wooden ladder with green straps&#10;&#10;Description automatically generated">
            <a:extLst>
              <a:ext uri="{FF2B5EF4-FFF2-40B4-BE49-F238E27FC236}">
                <a16:creationId xmlns:a16="http://schemas.microsoft.com/office/drawing/2014/main" id="{3BCF752D-E111-B95F-C437-09C270C48CD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56012" y="1992520"/>
            <a:ext cx="2614872" cy="3917950"/>
          </a:xfrm>
        </p:spPr>
      </p:pic>
      <p:sp>
        <p:nvSpPr>
          <p:cNvPr id="20" name="TextBox 19">
            <a:extLst>
              <a:ext uri="{FF2B5EF4-FFF2-40B4-BE49-F238E27FC236}">
                <a16:creationId xmlns:a16="http://schemas.microsoft.com/office/drawing/2014/main" id="{B37EC3E9-96A6-7E24-0A4E-A165FB24DF69}"/>
              </a:ext>
            </a:extLst>
          </p:cNvPr>
          <p:cNvSpPr txBox="1"/>
          <p:nvPr/>
        </p:nvSpPr>
        <p:spPr>
          <a:xfrm>
            <a:off x="321721" y="2410198"/>
            <a:ext cx="9453966" cy="3666260"/>
          </a:xfrm>
          <a:prstGeom prst="rect">
            <a:avLst/>
          </a:prstGeom>
          <a:noFill/>
        </p:spPr>
        <p:txBody>
          <a:bodyPr wrap="square">
            <a:spAutoFit/>
          </a:bodyPr>
          <a:lstStyle/>
          <a:p>
            <a:pPr eaLnBrk="1" hangingPunct="1">
              <a:defRPr/>
            </a:pPr>
            <a:r>
              <a:rPr lang="en-US" altLang="en-US" sz="3600" b="1" dirty="0">
                <a:latin typeface="Source Sans Pro" panose="020B0503030403020204" pitchFamily="34" charset="0"/>
                <a:ea typeface="Source Sans Pro" panose="020B0503030403020204" pitchFamily="34" charset="0"/>
              </a:rPr>
              <a:t>Think about how you will move up</a:t>
            </a:r>
          </a:p>
          <a:p>
            <a:pPr eaLnBrk="1" hangingPunct="1">
              <a:defRPr/>
            </a:pPr>
            <a:endParaRPr lang="en-US" altLang="en-US" sz="2824" b="1" dirty="0">
              <a:latin typeface="Source Sans Pro" panose="020B0503030403020204" pitchFamily="34" charset="0"/>
              <a:ea typeface="Source Sans Pro" panose="020B0503030403020204" pitchFamily="34" charset="0"/>
            </a:endParaRPr>
          </a:p>
          <a:p>
            <a:pPr marL="800100" lvl="1" indent="-342900" eaLnBrk="1" hangingPunct="1">
              <a:buFont typeface="Arial" panose="020B0604020202020204" pitchFamily="34" charset="0"/>
              <a:buChar char="•"/>
              <a:defRPr/>
            </a:pPr>
            <a:r>
              <a:rPr lang="en-US" altLang="en-US" sz="2800" dirty="0">
                <a:latin typeface="Source Sans Pro" panose="020B0503030403020204" pitchFamily="34" charset="0"/>
                <a:ea typeface="Source Sans Pro" panose="020B0503030403020204" pitchFamily="34" charset="0"/>
              </a:rPr>
              <a:t>Will I target </a:t>
            </a:r>
            <a:r>
              <a:rPr lang="en-US" altLang="en-US" sz="2800" u="sng" dirty="0">
                <a:latin typeface="Source Sans Pro" panose="020B0503030403020204" pitchFamily="34" charset="0"/>
                <a:ea typeface="Source Sans Pro" panose="020B0503030403020204" pitchFamily="34" charset="0"/>
              </a:rPr>
              <a:t>similar</a:t>
            </a:r>
            <a:r>
              <a:rPr lang="en-US" altLang="en-US" sz="2800" dirty="0">
                <a:latin typeface="Source Sans Pro" panose="020B0503030403020204" pitchFamily="34" charset="0"/>
                <a:ea typeface="Source Sans Pro" panose="020B0503030403020204" pitchFamily="34" charset="0"/>
              </a:rPr>
              <a:t> positions in the same organization?</a:t>
            </a:r>
          </a:p>
          <a:p>
            <a:pPr marL="800100" lvl="1" indent="-342900" eaLnBrk="1" hangingPunct="1">
              <a:buFont typeface="Arial" panose="020B0604020202020204" pitchFamily="34" charset="0"/>
              <a:buChar char="•"/>
              <a:defRPr/>
            </a:pPr>
            <a:r>
              <a:rPr lang="en-US" altLang="en-US" sz="2800" dirty="0">
                <a:latin typeface="Source Sans Pro" panose="020B0503030403020204" pitchFamily="34" charset="0"/>
                <a:ea typeface="Source Sans Pro" panose="020B0503030403020204" pitchFamily="34" charset="0"/>
              </a:rPr>
              <a:t>Will I target </a:t>
            </a:r>
            <a:r>
              <a:rPr lang="en-US" altLang="en-US" sz="2800" u="sng" dirty="0">
                <a:latin typeface="Source Sans Pro" panose="020B0503030403020204" pitchFamily="34" charset="0"/>
                <a:ea typeface="Source Sans Pro" panose="020B0503030403020204" pitchFamily="34" charset="0"/>
              </a:rPr>
              <a:t>different</a:t>
            </a:r>
            <a:r>
              <a:rPr lang="en-US" altLang="en-US" sz="2800" dirty="0">
                <a:latin typeface="Source Sans Pro" panose="020B0503030403020204" pitchFamily="34" charset="0"/>
                <a:ea typeface="Source Sans Pro" panose="020B0503030403020204" pitchFamily="34" charset="0"/>
              </a:rPr>
              <a:t> positions in the same organization?</a:t>
            </a:r>
          </a:p>
          <a:p>
            <a:pPr marL="800100" lvl="1" indent="-342900" eaLnBrk="1" hangingPunct="1">
              <a:buFont typeface="Arial" panose="020B0604020202020204" pitchFamily="34" charset="0"/>
              <a:buChar char="•"/>
              <a:defRPr/>
            </a:pPr>
            <a:r>
              <a:rPr lang="en-US" altLang="en-US" sz="2800" dirty="0">
                <a:latin typeface="Source Sans Pro" panose="020B0503030403020204" pitchFamily="34" charset="0"/>
                <a:ea typeface="Source Sans Pro" panose="020B0503030403020204" pitchFamily="34" charset="0"/>
              </a:rPr>
              <a:t>Will I target </a:t>
            </a:r>
            <a:r>
              <a:rPr lang="en-US" altLang="en-US" sz="2800" u="sng" dirty="0">
                <a:latin typeface="Source Sans Pro" panose="020B0503030403020204" pitchFamily="34" charset="0"/>
                <a:ea typeface="Source Sans Pro" panose="020B0503030403020204" pitchFamily="34" charset="0"/>
              </a:rPr>
              <a:t>similar</a:t>
            </a:r>
            <a:r>
              <a:rPr lang="en-US" altLang="en-US" sz="2800" dirty="0">
                <a:latin typeface="Source Sans Pro" panose="020B0503030403020204" pitchFamily="34" charset="0"/>
                <a:ea typeface="Source Sans Pro" panose="020B0503030403020204" pitchFamily="34" charset="0"/>
              </a:rPr>
              <a:t> positions in a different organization/field?</a:t>
            </a:r>
          </a:p>
          <a:p>
            <a:pPr marL="800100" lvl="1" indent="-342900" eaLnBrk="1" hangingPunct="1">
              <a:buFont typeface="Arial" panose="020B0604020202020204" pitchFamily="34" charset="0"/>
              <a:buChar char="•"/>
              <a:defRPr/>
            </a:pPr>
            <a:r>
              <a:rPr lang="en-US" altLang="en-US" sz="2800" dirty="0">
                <a:latin typeface="Source Sans Pro" panose="020B0503030403020204" pitchFamily="34" charset="0"/>
                <a:ea typeface="Source Sans Pro" panose="020B0503030403020204" pitchFamily="34" charset="0"/>
              </a:rPr>
              <a:t>Will I target </a:t>
            </a:r>
            <a:r>
              <a:rPr lang="en-US" altLang="en-US" sz="2800" u="sng" dirty="0">
                <a:latin typeface="Source Sans Pro" panose="020B0503030403020204" pitchFamily="34" charset="0"/>
                <a:ea typeface="Source Sans Pro" panose="020B0503030403020204" pitchFamily="34" charset="0"/>
              </a:rPr>
              <a:t>different</a:t>
            </a:r>
            <a:r>
              <a:rPr lang="en-US" altLang="en-US" sz="2800" dirty="0">
                <a:latin typeface="Source Sans Pro" panose="020B0503030403020204" pitchFamily="34" charset="0"/>
                <a:ea typeface="Source Sans Pro" panose="020B0503030403020204" pitchFamily="34" charset="0"/>
              </a:rPr>
              <a:t> positions in a different organization/field? </a:t>
            </a:r>
          </a:p>
        </p:txBody>
      </p:sp>
      <p:pic>
        <p:nvPicPr>
          <p:cNvPr id="2" name="Picture 1">
            <a:extLst>
              <a:ext uri="{FF2B5EF4-FFF2-40B4-BE49-F238E27FC236}">
                <a16:creationId xmlns:a16="http://schemas.microsoft.com/office/drawing/2014/main" id="{4955EA50-2186-AF11-1F8F-5E3DA9349EBA}"/>
              </a:ext>
            </a:extLst>
          </p:cNvPr>
          <p:cNvPicPr>
            <a:picLocks noChangeAspect="1"/>
          </p:cNvPicPr>
          <p:nvPr/>
        </p:nvPicPr>
        <p:blipFill>
          <a:blip r:embed="rId4"/>
          <a:stretch>
            <a:fillRect/>
          </a:stretch>
        </p:blipFill>
        <p:spPr>
          <a:xfrm>
            <a:off x="10052640" y="5788320"/>
            <a:ext cx="2139360" cy="1069680"/>
          </a:xfrm>
          <a:prstGeom prst="rect">
            <a:avLst/>
          </a:prstGeom>
        </p:spPr>
      </p:pic>
    </p:spTree>
    <p:extLst>
      <p:ext uri="{BB962C8B-B14F-4D97-AF65-F5344CB8AC3E}">
        <p14:creationId xmlns:p14="http://schemas.microsoft.com/office/powerpoint/2010/main" val="20580826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973EFF-81C4-8942-A432-95229EE67369}"/>
              </a:ext>
            </a:extLst>
          </p:cNvPr>
          <p:cNvSpPr/>
          <p:nvPr/>
        </p:nvSpPr>
        <p:spPr>
          <a:xfrm>
            <a:off x="-1"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rPr>
              <a:t>CAREER GROWTH</a:t>
            </a:r>
          </a:p>
        </p:txBody>
      </p:sp>
      <p:sp>
        <p:nvSpPr>
          <p:cNvPr id="6" name="Title 1">
            <a:extLst>
              <a:ext uri="{FF2B5EF4-FFF2-40B4-BE49-F238E27FC236}">
                <a16:creationId xmlns:a16="http://schemas.microsoft.com/office/drawing/2014/main" id="{F16743FE-B499-0B42-B9EA-966FA61C463E}"/>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sp>
        <p:nvSpPr>
          <p:cNvPr id="20" name="TextBox 19">
            <a:extLst>
              <a:ext uri="{FF2B5EF4-FFF2-40B4-BE49-F238E27FC236}">
                <a16:creationId xmlns:a16="http://schemas.microsoft.com/office/drawing/2014/main" id="{B37EC3E9-96A6-7E24-0A4E-A165FB24DF69}"/>
              </a:ext>
            </a:extLst>
          </p:cNvPr>
          <p:cNvSpPr txBox="1"/>
          <p:nvPr/>
        </p:nvSpPr>
        <p:spPr>
          <a:xfrm>
            <a:off x="321721" y="2163002"/>
            <a:ext cx="9453966" cy="4370427"/>
          </a:xfrm>
          <a:prstGeom prst="rect">
            <a:avLst/>
          </a:prstGeom>
          <a:noFill/>
        </p:spPr>
        <p:txBody>
          <a:bodyPr wrap="square">
            <a:spAutoFit/>
          </a:bodyPr>
          <a:lstStyle/>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Networking </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Informational interviews</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Join professional groups or associations</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Research </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Increase your skills</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Find a Mentor (or 2!)</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Ask for increased responsibilities</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Volunteer</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Find a shadow assignment</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Develop an Individual Development Plan (IDP)</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Find a detail</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Take a change to lower grade</a:t>
            </a:r>
          </a:p>
          <a:p>
            <a:pPr marL="1200150" lvl="2" indent="-285750" eaLnBrk="1" hangingPunct="1">
              <a:buFont typeface="Arial" panose="020B0604020202020204" pitchFamily="34" charset="0"/>
              <a:buChar char="•"/>
            </a:pPr>
            <a:r>
              <a:rPr lang="en-US" altLang="en-US" sz="2000" dirty="0">
                <a:latin typeface="Source Sans Pro" panose="020B0503030403020204" pitchFamily="34" charset="0"/>
                <a:ea typeface="Source Sans Pro" panose="020B0503030403020204" pitchFamily="34" charset="0"/>
                <a:cs typeface="Arial" panose="020B0604020202020204" pitchFamily="34" charset="0"/>
              </a:rPr>
              <a:t>Look for multi-graded career ladder positions</a:t>
            </a:r>
          </a:p>
          <a:p>
            <a:pPr marL="1200150" lvl="2" indent="-285750" eaLnBrk="1" hangingPunct="1">
              <a:buFont typeface="Arial" panose="020B0604020202020204" pitchFamily="34" charset="0"/>
              <a:buChar char="•"/>
            </a:pPr>
            <a:endParaRPr lang="en-US" altLang="en-US" dirty="0">
              <a:solidFill>
                <a:srgbClr val="1F4764"/>
              </a:solidFill>
              <a:latin typeface="Verdana" panose="020B0604030504040204" pitchFamily="34" charset="0"/>
              <a:cs typeface="Arial" panose="020B0604020202020204" pitchFamily="34" charset="0"/>
            </a:endParaRPr>
          </a:p>
        </p:txBody>
      </p:sp>
      <p:pic>
        <p:nvPicPr>
          <p:cNvPr id="8" name="Content Placeholder 7" descr="A plant growing in a pot&#10;&#10;Description automatically generated">
            <a:extLst>
              <a:ext uri="{FF2B5EF4-FFF2-40B4-BE49-F238E27FC236}">
                <a16:creationId xmlns:a16="http://schemas.microsoft.com/office/drawing/2014/main" id="{20D826FB-7FD8-45F8-A818-37C0D473959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84085" y="818790"/>
            <a:ext cx="4583204" cy="3917950"/>
          </a:xfrm>
        </p:spPr>
      </p:pic>
      <p:pic>
        <p:nvPicPr>
          <p:cNvPr id="2" name="Picture 1">
            <a:extLst>
              <a:ext uri="{FF2B5EF4-FFF2-40B4-BE49-F238E27FC236}">
                <a16:creationId xmlns:a16="http://schemas.microsoft.com/office/drawing/2014/main" id="{74E9E6E7-27F9-0A12-0C54-126B10E218A0}"/>
              </a:ext>
            </a:extLst>
          </p:cNvPr>
          <p:cNvPicPr>
            <a:picLocks noChangeAspect="1"/>
          </p:cNvPicPr>
          <p:nvPr/>
        </p:nvPicPr>
        <p:blipFill>
          <a:blip r:embed="rId4"/>
          <a:stretch>
            <a:fillRect/>
          </a:stretch>
        </p:blipFill>
        <p:spPr>
          <a:xfrm>
            <a:off x="9890221" y="5731883"/>
            <a:ext cx="2177068" cy="1088534"/>
          </a:xfrm>
          <a:prstGeom prst="rect">
            <a:avLst/>
          </a:prstGeom>
        </p:spPr>
      </p:pic>
    </p:spTree>
    <p:extLst>
      <p:ext uri="{BB962C8B-B14F-4D97-AF65-F5344CB8AC3E}">
        <p14:creationId xmlns:p14="http://schemas.microsoft.com/office/powerpoint/2010/main" val="26886204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D115AE-3895-F64C-B6F9-D89DADB678F0}"/>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5" name="Title 1">
            <a:extLst>
              <a:ext uri="{FF2B5EF4-FFF2-40B4-BE49-F238E27FC236}">
                <a16:creationId xmlns:a16="http://schemas.microsoft.com/office/drawing/2014/main" id="{5DA15D41-4F4E-F246-B772-070BF0258829}"/>
              </a:ext>
            </a:extLst>
          </p:cNvPr>
          <p:cNvSpPr txBox="1">
            <a:spLocks/>
          </p:cNvSpPr>
          <p:nvPr/>
        </p:nvSpPr>
        <p:spPr>
          <a:xfrm>
            <a:off x="0" y="312959"/>
            <a:ext cx="12192000" cy="101125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5400" dirty="0">
                <a:solidFill>
                  <a:srgbClr val="FFFFFF"/>
                </a:solidFill>
                <a:latin typeface="Goudy Old Style"/>
              </a:rPr>
              <a:t>MANIFEST CAREERS</a:t>
            </a:r>
            <a:endParaRPr kumimoji="0" lang="en-US" sz="5400" b="0" i="0" u="none" strike="noStrike" kern="1200" cap="all" spc="300" normalizeH="0" baseline="0" noProof="0" dirty="0">
              <a:ln>
                <a:noFill/>
              </a:ln>
              <a:solidFill>
                <a:srgbClr val="FFFFFF"/>
              </a:solidFill>
              <a:effectLst/>
              <a:uLnTx/>
              <a:uFillTx/>
              <a:latin typeface="Goudy Old Style"/>
              <a:ea typeface="+mj-ea"/>
              <a:cs typeface="+mj-cs"/>
            </a:endParaRPr>
          </a:p>
        </p:txBody>
      </p:sp>
      <p:pic>
        <p:nvPicPr>
          <p:cNvPr id="13" name="Picture 11" descr="http://federaljobresults.com/index_htm_files/26495.png">
            <a:extLst>
              <a:ext uri="{FF2B5EF4-FFF2-40B4-BE49-F238E27FC236}">
                <a16:creationId xmlns:a16="http://schemas.microsoft.com/office/drawing/2014/main" id="{AC0157CA-C675-FB4E-8885-F9BFE81BB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24" y="4623506"/>
            <a:ext cx="1834786" cy="1921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3">
            <a:extLst>
              <a:ext uri="{FF2B5EF4-FFF2-40B4-BE49-F238E27FC236}">
                <a16:creationId xmlns:a16="http://schemas.microsoft.com/office/drawing/2014/main" id="{FE1A9FEB-76AB-7C4F-A40F-45E085A0FE42}"/>
              </a:ext>
            </a:extLst>
          </p:cNvPr>
          <p:cNvSpPr txBox="1">
            <a:spLocks/>
          </p:cNvSpPr>
          <p:nvPr/>
        </p:nvSpPr>
        <p:spPr>
          <a:xfrm>
            <a:off x="6096000" y="4097145"/>
            <a:ext cx="5974171" cy="2680828"/>
          </a:xfrm>
          <a:prstGeom prst="rect">
            <a:avLst/>
          </a:prstGeom>
        </p:spPr>
        <p:txBody>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Pct val="70000"/>
              <a:buFont typeface="Arial" panose="020B0604020202020204" pitchFamily="34" charset="0"/>
              <a:buNone/>
              <a:tabLst/>
              <a:defRPr/>
            </a:pPr>
            <a:endParaRPr kumimoji="0" lang="en-US" sz="2400" b="0" i="0" u="none" strike="noStrike" kern="1200" cap="none" spc="0" normalizeH="0" baseline="0" noProof="0" dirty="0">
              <a:ln>
                <a:noFill/>
              </a:ln>
              <a:solidFill>
                <a:srgbClr val="30321C"/>
              </a:solidFill>
              <a:effectLst/>
              <a:uLnTx/>
              <a:uFillTx/>
              <a:latin typeface="Goudy Old Style"/>
              <a:ea typeface="+mn-ea"/>
              <a:cs typeface="+mn-cs"/>
            </a:endParaRPr>
          </a:p>
          <a:p>
            <a:pPr marL="0" indent="0" algn="r" fontAlgn="auto">
              <a:spcAft>
                <a:spcPts val="0"/>
              </a:spcAft>
              <a:buNone/>
              <a:defRPr/>
            </a:pPr>
            <a:r>
              <a:rPr lang="en-US" sz="3200" dirty="0">
                <a:solidFill>
                  <a:srgbClr val="C00000"/>
                </a:solidFill>
                <a:latin typeface="Abadi" panose="020F0502020204030204" pitchFamily="34" charset="0"/>
                <a:hlinkClick r:id="rId3">
                  <a:extLst>
                    <a:ext uri="{A12FA001-AC4F-418D-AE19-62706E023703}">
                      <ahyp:hlinkClr xmlns:ahyp="http://schemas.microsoft.com/office/drawing/2018/hyperlinkcolor" val="tx"/>
                    </a:ext>
                  </a:extLst>
                </a:hlinkClick>
              </a:rPr>
              <a:t>info@manifestcareers.com</a:t>
            </a:r>
            <a:endParaRPr lang="en-US" sz="3200" dirty="0">
              <a:solidFill>
                <a:srgbClr val="C00000"/>
              </a:solidFill>
              <a:latin typeface="Abadi" panose="020F0502020204030204" pitchFamily="34" charset="0"/>
            </a:endParaRPr>
          </a:p>
          <a:p>
            <a:pPr marL="0" marR="0" lvl="0" indent="0" algn="r" defTabSz="914400" rtl="0" eaLnBrk="1" fontAlgn="auto" latinLnBrk="0" hangingPunct="1">
              <a:lnSpc>
                <a:spcPct val="100000"/>
              </a:lnSpc>
              <a:spcBef>
                <a:spcPts val="1000"/>
              </a:spcBef>
              <a:spcAft>
                <a:spcPts val="0"/>
              </a:spcAft>
              <a:buClrTx/>
              <a:buSzPct val="70000"/>
              <a:buFont typeface="Arial" panose="020B0604020202020204" pitchFamily="34" charset="0"/>
              <a:buNone/>
              <a:tabLst/>
              <a:defRPr/>
            </a:pPr>
            <a:r>
              <a:rPr lang="en-US" sz="2000" dirty="0">
                <a:solidFill>
                  <a:srgbClr val="C00000"/>
                </a:solidFill>
                <a:latin typeface="Abadi" panose="020F0502020204030204" pitchFamily="34" charset="0"/>
                <a:hlinkClick r:id="rId4">
                  <a:extLst>
                    <a:ext uri="{A12FA001-AC4F-418D-AE19-62706E023703}">
                      <ahyp:hlinkClr xmlns:ahyp="http://schemas.microsoft.com/office/drawing/2018/hyperlinkcolor" val="tx"/>
                    </a:ext>
                  </a:extLst>
                </a:hlinkClick>
              </a:rPr>
              <a:t>manifestcareers</a:t>
            </a:r>
            <a:r>
              <a:rPr kumimoji="0" lang="en-US" sz="2000" b="0" i="0" u="none" strike="noStrike" kern="1200" cap="none" spc="0" normalizeH="0" baseline="0" noProof="0" dirty="0">
                <a:ln>
                  <a:noFill/>
                </a:ln>
                <a:solidFill>
                  <a:srgbClr val="C00000"/>
                </a:solidFill>
                <a:effectLst/>
                <a:uLnTx/>
                <a:uFillTx/>
                <a:latin typeface="Abadi" panose="020F0502020204030204" pitchFamily="34" charset="0"/>
                <a:ea typeface="+mn-ea"/>
                <a:cs typeface="+mn-cs"/>
                <a:hlinkClick r:id="rId4">
                  <a:extLst>
                    <a:ext uri="{A12FA001-AC4F-418D-AE19-62706E023703}">
                      <ahyp:hlinkClr xmlns:ahyp="http://schemas.microsoft.com/office/drawing/2018/hyperlinkcolor" val="tx"/>
                    </a:ext>
                  </a:extLst>
                </a:hlinkClick>
              </a:rPr>
              <a:t>.com</a:t>
            </a:r>
            <a:endParaRPr kumimoji="0" lang="en-US" sz="2000" b="0" i="0" u="none" strike="noStrike" kern="1200" cap="none" spc="0" normalizeH="0" baseline="0" noProof="0" dirty="0">
              <a:ln>
                <a:noFill/>
              </a:ln>
              <a:solidFill>
                <a:srgbClr val="C00000"/>
              </a:solidFill>
              <a:effectLst/>
              <a:uLnTx/>
              <a:uFillTx/>
              <a:latin typeface="Abadi" panose="020F0502020204030204" pitchFamily="34" charset="0"/>
              <a:ea typeface="+mn-ea"/>
              <a:cs typeface="+mn-cs"/>
            </a:endParaRPr>
          </a:p>
          <a:p>
            <a:pPr marL="0" marR="0" lvl="0" indent="0" algn="r" defTabSz="914400" rtl="0" eaLnBrk="1" fontAlgn="auto" latinLnBrk="0" hangingPunct="1">
              <a:lnSpc>
                <a:spcPct val="100000"/>
              </a:lnSpc>
              <a:spcBef>
                <a:spcPts val="1000"/>
              </a:spcBef>
              <a:spcAft>
                <a:spcPts val="0"/>
              </a:spcAft>
              <a:buClrTx/>
              <a:buSzPct val="70000"/>
              <a:buFont typeface="Arial" panose="020B0604020202020204" pitchFamily="34" charset="0"/>
              <a:buNone/>
              <a:tabLst/>
              <a:defRPr/>
            </a:pPr>
            <a:r>
              <a:rPr kumimoji="0" lang="en-US" sz="2000" b="0" i="0" u="none" strike="noStrike" kern="1200" cap="none" spc="0" normalizeH="0" baseline="0" noProof="0" dirty="0">
                <a:ln>
                  <a:noFill/>
                </a:ln>
                <a:solidFill>
                  <a:srgbClr val="C00000"/>
                </a:solidFill>
                <a:effectLst/>
                <a:uLnTx/>
                <a:uFillTx/>
                <a:latin typeface="Abadi" panose="020F0502020204030204" pitchFamily="34" charset="0"/>
                <a:ea typeface="+mn-ea"/>
                <a:cs typeface="+mn-cs"/>
              </a:rPr>
              <a:t>703-509-8677</a:t>
            </a:r>
          </a:p>
        </p:txBody>
      </p:sp>
      <p:pic>
        <p:nvPicPr>
          <p:cNvPr id="38" name="Picture 37" descr="Icon&#10;&#10;Description automatically generated">
            <a:hlinkClick r:id="rId5"/>
            <a:extLst>
              <a:ext uri="{FF2B5EF4-FFF2-40B4-BE49-F238E27FC236}">
                <a16:creationId xmlns:a16="http://schemas.microsoft.com/office/drawing/2014/main" id="{218D96D3-1A44-A365-FA36-17C939CD29BD}"/>
              </a:ext>
            </a:extLst>
          </p:cNvPr>
          <p:cNvPicPr>
            <a:picLocks noChangeAspect="1"/>
          </p:cNvPicPr>
          <p:nvPr/>
        </p:nvPicPr>
        <p:blipFill rotWithShape="1">
          <a:blip r:embed="rId6">
            <a:duotone>
              <a:schemeClr val="accent5">
                <a:shade val="45000"/>
                <a:satMod val="135000"/>
              </a:schemeClr>
              <a:prstClr val="white"/>
            </a:duotone>
            <a:extLst>
              <a:ext uri="{837473B0-CC2E-450A-ABE3-18F120FF3D39}">
                <a1611:picAttrSrcUrl xmlns:a1611="http://schemas.microsoft.com/office/drawing/2016/11/main" r:id="rId7"/>
              </a:ext>
            </a:extLst>
          </a:blip>
          <a:srcRect l="5724" t="7110" r="49657" b="50237"/>
          <a:stretch/>
        </p:blipFill>
        <p:spPr>
          <a:xfrm>
            <a:off x="3325947" y="4485424"/>
            <a:ext cx="1002748" cy="958574"/>
          </a:xfrm>
          <a:prstGeom prst="rect">
            <a:avLst/>
          </a:prstGeom>
        </p:spPr>
      </p:pic>
      <p:pic>
        <p:nvPicPr>
          <p:cNvPr id="39" name="Picture 38" descr="Icon&#10;&#10;Description automatically generated">
            <a:hlinkClick r:id="rId8"/>
            <a:extLst>
              <a:ext uri="{FF2B5EF4-FFF2-40B4-BE49-F238E27FC236}">
                <a16:creationId xmlns:a16="http://schemas.microsoft.com/office/drawing/2014/main" id="{7F650CAB-A6ED-1139-1B64-1A441D59C6AE}"/>
              </a:ext>
            </a:extLst>
          </p:cNvPr>
          <p:cNvPicPr>
            <a:picLocks noChangeAspect="1"/>
          </p:cNvPicPr>
          <p:nvPr/>
        </p:nvPicPr>
        <p:blipFill rotWithShape="1">
          <a:blip r:embed="rId6">
            <a:duotone>
              <a:schemeClr val="accent5">
                <a:shade val="45000"/>
                <a:satMod val="135000"/>
              </a:schemeClr>
              <a:prstClr val="white"/>
            </a:duotone>
            <a:extLst>
              <a:ext uri="{837473B0-CC2E-450A-ABE3-18F120FF3D39}">
                <a1611:picAttrSrcUrl xmlns:a1611="http://schemas.microsoft.com/office/drawing/2016/11/main" r:id="rId7"/>
              </a:ext>
            </a:extLst>
          </a:blip>
          <a:srcRect l="50000" t="7269" r="6953" b="50078"/>
          <a:stretch/>
        </p:blipFill>
        <p:spPr>
          <a:xfrm>
            <a:off x="5385232" y="4485424"/>
            <a:ext cx="967409" cy="958574"/>
          </a:xfrm>
          <a:prstGeom prst="rect">
            <a:avLst/>
          </a:prstGeom>
        </p:spPr>
      </p:pic>
      <p:pic>
        <p:nvPicPr>
          <p:cNvPr id="40" name="Picture 39" descr="Icon&#10;&#10;Description automatically generated">
            <a:hlinkClick r:id="rId9"/>
            <a:extLst>
              <a:ext uri="{FF2B5EF4-FFF2-40B4-BE49-F238E27FC236}">
                <a16:creationId xmlns:a16="http://schemas.microsoft.com/office/drawing/2014/main" id="{2041F6C8-A12C-0913-3C27-C8FA86B264E4}"/>
              </a:ext>
            </a:extLst>
          </p:cNvPr>
          <p:cNvPicPr>
            <a:picLocks noChangeAspect="1"/>
          </p:cNvPicPr>
          <p:nvPr/>
        </p:nvPicPr>
        <p:blipFill rotWithShape="1">
          <a:blip r:embed="rId6">
            <a:duotone>
              <a:schemeClr val="accent5">
                <a:shade val="45000"/>
                <a:satMod val="135000"/>
              </a:schemeClr>
              <a:prstClr val="white"/>
            </a:duotone>
            <a:extLst>
              <a:ext uri="{837473B0-CC2E-450A-ABE3-18F120FF3D39}">
                <a1611:picAttrSrcUrl xmlns:a1611="http://schemas.microsoft.com/office/drawing/2016/11/main" r:id="rId7"/>
              </a:ext>
            </a:extLst>
          </a:blip>
          <a:srcRect l="50262" t="49467" r="6692" b="7880"/>
          <a:stretch/>
        </p:blipFill>
        <p:spPr>
          <a:xfrm>
            <a:off x="4373259" y="4478985"/>
            <a:ext cx="967409" cy="958574"/>
          </a:xfrm>
          <a:prstGeom prst="rect">
            <a:avLst/>
          </a:prstGeom>
        </p:spPr>
      </p:pic>
      <p:pic>
        <p:nvPicPr>
          <p:cNvPr id="41" name="Picture 40" descr="Icon&#10;&#10;Description automatically generated">
            <a:hlinkClick r:id="rId10"/>
            <a:extLst>
              <a:ext uri="{FF2B5EF4-FFF2-40B4-BE49-F238E27FC236}">
                <a16:creationId xmlns:a16="http://schemas.microsoft.com/office/drawing/2014/main" id="{205ADFE0-3EDB-BA4D-EA93-3B14029740F4}"/>
              </a:ext>
            </a:extLst>
          </p:cNvPr>
          <p:cNvPicPr>
            <a:picLocks noChangeAspect="1"/>
          </p:cNvPicPr>
          <p:nvPr/>
        </p:nvPicPr>
        <p:blipFill rotWithShape="1">
          <a:blip r:embed="rId6">
            <a:duotone>
              <a:schemeClr val="accent5">
                <a:shade val="45000"/>
                <a:satMod val="135000"/>
              </a:schemeClr>
              <a:prstClr val="white"/>
            </a:duotone>
            <a:extLst>
              <a:ext uri="{837473B0-CC2E-450A-ABE3-18F120FF3D39}">
                <a1611:picAttrSrcUrl xmlns:a1611="http://schemas.microsoft.com/office/drawing/2016/11/main" r:id="rId7"/>
              </a:ext>
            </a:extLst>
          </a:blip>
          <a:srcRect l="6953" t="50535" r="50000" b="6812"/>
          <a:stretch/>
        </p:blipFill>
        <p:spPr>
          <a:xfrm>
            <a:off x="2313974" y="4478985"/>
            <a:ext cx="967409" cy="958574"/>
          </a:xfrm>
          <a:prstGeom prst="rect">
            <a:avLst/>
          </a:prstGeom>
        </p:spPr>
      </p:pic>
      <p:pic>
        <p:nvPicPr>
          <p:cNvPr id="2" name="Picture 1">
            <a:extLst>
              <a:ext uri="{FF2B5EF4-FFF2-40B4-BE49-F238E27FC236}">
                <a16:creationId xmlns:a16="http://schemas.microsoft.com/office/drawing/2014/main" id="{1FBF8FF6-27DD-379D-2033-1CB5FF674011}"/>
              </a:ext>
            </a:extLst>
          </p:cNvPr>
          <p:cNvPicPr>
            <a:picLocks noChangeAspect="1"/>
          </p:cNvPicPr>
          <p:nvPr/>
        </p:nvPicPr>
        <p:blipFill>
          <a:blip r:embed="rId11"/>
          <a:stretch>
            <a:fillRect/>
          </a:stretch>
        </p:blipFill>
        <p:spPr>
          <a:xfrm>
            <a:off x="4283147" y="2460072"/>
            <a:ext cx="3011680" cy="1505840"/>
          </a:xfrm>
          <a:prstGeom prst="rect">
            <a:avLst/>
          </a:prstGeom>
        </p:spPr>
      </p:pic>
    </p:spTree>
    <p:extLst>
      <p:ext uri="{BB962C8B-B14F-4D97-AF65-F5344CB8AC3E}">
        <p14:creationId xmlns:p14="http://schemas.microsoft.com/office/powerpoint/2010/main" val="3821066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3F2CA-A034-654D-6363-88E7E5D9724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65D7C5C-051B-087E-1108-DE7DDF25E6AF}"/>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Goudy Old Style" panose="02020502050305020303" pitchFamily="18" charset="0"/>
              </a:rPr>
              <a:t>EXERCISE</a:t>
            </a:r>
          </a:p>
        </p:txBody>
      </p:sp>
      <p:sp>
        <p:nvSpPr>
          <p:cNvPr id="6" name="Title 1">
            <a:extLst>
              <a:ext uri="{FF2B5EF4-FFF2-40B4-BE49-F238E27FC236}">
                <a16:creationId xmlns:a16="http://schemas.microsoft.com/office/drawing/2014/main" id="{A6792A15-ACA6-84F6-04C5-B46093663A37}"/>
              </a:ext>
            </a:extLst>
          </p:cNvPr>
          <p:cNvSpPr txBox="1">
            <a:spLocks/>
          </p:cNvSpPr>
          <p:nvPr/>
        </p:nvSpPr>
        <p:spPr>
          <a:xfrm>
            <a:off x="0" y="37583"/>
            <a:ext cx="12192000" cy="13716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endParaRPr lang="en-US" sz="2200" dirty="0">
              <a:solidFill>
                <a:schemeClr val="bg1"/>
              </a:solidFill>
            </a:endParaRPr>
          </a:p>
        </p:txBody>
      </p:sp>
      <p:sp>
        <p:nvSpPr>
          <p:cNvPr id="3" name="Content Placeholder 2">
            <a:extLst>
              <a:ext uri="{FF2B5EF4-FFF2-40B4-BE49-F238E27FC236}">
                <a16:creationId xmlns:a16="http://schemas.microsoft.com/office/drawing/2014/main" id="{C5F170DD-C120-D71B-9363-48768466343F}"/>
              </a:ext>
            </a:extLst>
          </p:cNvPr>
          <p:cNvSpPr>
            <a:spLocks noGrp="1"/>
          </p:cNvSpPr>
          <p:nvPr>
            <p:ph idx="1"/>
          </p:nvPr>
        </p:nvSpPr>
        <p:spPr>
          <a:xfrm>
            <a:off x="1148111" y="2160152"/>
            <a:ext cx="7252311" cy="4293963"/>
          </a:xfrm>
        </p:spPr>
        <p:txBody>
          <a:bodyPr>
            <a:normAutofit/>
          </a:bodyPr>
          <a:lstStyle/>
          <a:p>
            <a:pPr>
              <a:buFont typeface="Wingdings" pitchFamily="2" charset="2"/>
              <a:buChar char="Ø"/>
            </a:pPr>
            <a:endParaRPr lang="en-US" sz="4000" dirty="0">
              <a:solidFill>
                <a:schemeClr val="tx1"/>
              </a:solidFill>
              <a:latin typeface="Source Sans Pro" panose="020B0503030403020204" pitchFamily="34" charset="0"/>
              <a:ea typeface="Source Sans Pro" panose="020B0503030403020204" pitchFamily="34" charset="0"/>
              <a:cs typeface="Ayuthaya" pitchFamily="2" charset="-34"/>
            </a:endParaRPr>
          </a:p>
          <a:p>
            <a:pPr marL="0" indent="0">
              <a:buNone/>
            </a:pPr>
            <a:r>
              <a:rPr lang="en-US" sz="4000" dirty="0">
                <a:solidFill>
                  <a:schemeClr val="tx1"/>
                </a:solidFill>
                <a:latin typeface="Source Sans Pro" panose="020B0503030403020204" pitchFamily="34" charset="0"/>
                <a:ea typeface="Source Sans Pro" panose="020B0503030403020204" pitchFamily="34" charset="0"/>
                <a:cs typeface="Ayuthaya" pitchFamily="2" charset="-34"/>
              </a:rPr>
              <a:t>What’s something you do now that would have intimidated you earlier in your career?  </a:t>
            </a:r>
          </a:p>
        </p:txBody>
      </p:sp>
      <p:pic>
        <p:nvPicPr>
          <p:cNvPr id="8" name="Picture 7" descr="A person on a blue exercise ball&#10;&#10;Description automatically generated">
            <a:extLst>
              <a:ext uri="{FF2B5EF4-FFF2-40B4-BE49-F238E27FC236}">
                <a16:creationId xmlns:a16="http://schemas.microsoft.com/office/drawing/2014/main" id="{2F536160-3B1F-C143-23B6-8050EDECBC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400422" y="1934116"/>
            <a:ext cx="3705166" cy="2539273"/>
          </a:xfrm>
          <a:prstGeom prst="rect">
            <a:avLst/>
          </a:prstGeom>
        </p:spPr>
      </p:pic>
      <p:pic>
        <p:nvPicPr>
          <p:cNvPr id="2" name="Picture 1">
            <a:extLst>
              <a:ext uri="{FF2B5EF4-FFF2-40B4-BE49-F238E27FC236}">
                <a16:creationId xmlns:a16="http://schemas.microsoft.com/office/drawing/2014/main" id="{8B567FDF-309D-D835-221F-E4127C773686}"/>
              </a:ext>
            </a:extLst>
          </p:cNvPr>
          <p:cNvPicPr>
            <a:picLocks noChangeAspect="1"/>
          </p:cNvPicPr>
          <p:nvPr/>
        </p:nvPicPr>
        <p:blipFill>
          <a:blip r:embed="rId4"/>
          <a:stretch>
            <a:fillRect/>
          </a:stretch>
        </p:blipFill>
        <p:spPr>
          <a:xfrm>
            <a:off x="10305592" y="5891281"/>
            <a:ext cx="1799996" cy="899998"/>
          </a:xfrm>
          <a:prstGeom prst="rect">
            <a:avLst/>
          </a:prstGeom>
        </p:spPr>
      </p:pic>
    </p:spTree>
    <p:extLst>
      <p:ext uri="{BB962C8B-B14F-4D97-AF65-F5344CB8AC3E}">
        <p14:creationId xmlns:p14="http://schemas.microsoft.com/office/powerpoint/2010/main" val="2024068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New Bright (1:12) Chevrolet Corvette Battery Radio Control Sports Car Vehicle, 61222-10R">
            <a:extLst>
              <a:ext uri="{FF2B5EF4-FFF2-40B4-BE49-F238E27FC236}">
                <a16:creationId xmlns:a16="http://schemas.microsoft.com/office/drawing/2014/main" id="{7140E4BE-978B-EA7F-FD01-A7D49F340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0098" y="4347165"/>
            <a:ext cx="2030189" cy="203018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9D6724F-663C-E047-B7C5-690F32161F80}"/>
              </a:ext>
            </a:extLst>
          </p:cNvPr>
          <p:cNvSpPr/>
          <p:nvPr/>
        </p:nvSpPr>
        <p:spPr>
          <a:xfrm>
            <a:off x="0" y="5974"/>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0221456-FA8D-D644-B207-8D8F6AC9D954}"/>
              </a:ext>
            </a:extLst>
          </p:cNvPr>
          <p:cNvSpPr>
            <a:spLocks noGrp="1"/>
          </p:cNvSpPr>
          <p:nvPr>
            <p:ph type="title" idx="4294967295"/>
          </p:nvPr>
        </p:nvSpPr>
        <p:spPr>
          <a:xfrm>
            <a:off x="0" y="236179"/>
            <a:ext cx="12192000" cy="1371600"/>
          </a:xfrm>
        </p:spPr>
        <p:txBody>
          <a:bodyPr>
            <a:normAutofit fontScale="90000"/>
          </a:bodyPr>
          <a:lstStyle/>
          <a:p>
            <a:pPr algn="ctr"/>
            <a:br>
              <a:rPr lang="en-US" sz="5400" dirty="0">
                <a:solidFill>
                  <a:schemeClr val="bg1"/>
                </a:solidFill>
              </a:rPr>
            </a:br>
            <a:r>
              <a:rPr lang="en-US" sz="5400" dirty="0">
                <a:solidFill>
                  <a:schemeClr val="bg1"/>
                </a:solidFill>
              </a:rPr>
              <a:t>FEDERAL JOB ROADMAP</a:t>
            </a:r>
          </a:p>
        </p:txBody>
      </p:sp>
      <p:graphicFrame>
        <p:nvGraphicFramePr>
          <p:cNvPr id="3" name="Diagram 2">
            <a:extLst>
              <a:ext uri="{FF2B5EF4-FFF2-40B4-BE49-F238E27FC236}">
                <a16:creationId xmlns:a16="http://schemas.microsoft.com/office/drawing/2014/main" id="{C85E23BB-78E0-A087-260D-EC7A278F2323}"/>
              </a:ext>
            </a:extLst>
          </p:cNvPr>
          <p:cNvGraphicFramePr/>
          <p:nvPr/>
        </p:nvGraphicFramePr>
        <p:xfrm>
          <a:off x="756062" y="1374348"/>
          <a:ext cx="11956702" cy="3790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0EF5EB82-5961-3FB7-9411-92D28EBA486D}"/>
              </a:ext>
            </a:extLst>
          </p:cNvPr>
          <p:cNvGraphicFramePr/>
          <p:nvPr>
            <p:extLst>
              <p:ext uri="{D42A27DB-BD31-4B8C-83A1-F6EECF244321}">
                <p14:modId xmlns:p14="http://schemas.microsoft.com/office/powerpoint/2010/main" val="1509530941"/>
              </p:ext>
            </p:extLst>
          </p:nvPr>
        </p:nvGraphicFramePr>
        <p:xfrm>
          <a:off x="2926079" y="4600562"/>
          <a:ext cx="2296370" cy="17022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5" name="Diagram 14">
            <a:extLst>
              <a:ext uri="{FF2B5EF4-FFF2-40B4-BE49-F238E27FC236}">
                <a16:creationId xmlns:a16="http://schemas.microsoft.com/office/drawing/2014/main" id="{F3FFE983-E629-8695-3CCA-8C094DA4F590}"/>
              </a:ext>
            </a:extLst>
          </p:cNvPr>
          <p:cNvGraphicFramePr/>
          <p:nvPr/>
        </p:nvGraphicFramePr>
        <p:xfrm>
          <a:off x="5608070" y="4161642"/>
          <a:ext cx="2027712" cy="15119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5" name="Picture 4">
            <a:extLst>
              <a:ext uri="{FF2B5EF4-FFF2-40B4-BE49-F238E27FC236}">
                <a16:creationId xmlns:a16="http://schemas.microsoft.com/office/drawing/2014/main" id="{D12200DF-BFAC-BEAC-087E-45654F3F1D03}"/>
              </a:ext>
            </a:extLst>
          </p:cNvPr>
          <p:cNvPicPr>
            <a:picLocks noChangeAspect="1"/>
          </p:cNvPicPr>
          <p:nvPr/>
        </p:nvPicPr>
        <p:blipFill>
          <a:blip r:embed="rId18"/>
          <a:stretch>
            <a:fillRect/>
          </a:stretch>
        </p:blipFill>
        <p:spPr>
          <a:xfrm>
            <a:off x="10086779" y="5838170"/>
            <a:ext cx="2027712" cy="1013856"/>
          </a:xfrm>
          <a:prstGeom prst="rect">
            <a:avLst/>
          </a:prstGeom>
        </p:spPr>
      </p:pic>
    </p:spTree>
    <p:extLst>
      <p:ext uri="{BB962C8B-B14F-4D97-AF65-F5344CB8AC3E}">
        <p14:creationId xmlns:p14="http://schemas.microsoft.com/office/powerpoint/2010/main" val="263189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A2B4BB-772D-0644-8EAB-633F5E15F00B}"/>
              </a:ext>
            </a:extLst>
          </p:cNvPr>
          <p:cNvSpPr/>
          <p:nvPr/>
        </p:nvSpPr>
        <p:spPr>
          <a:xfrm>
            <a:off x="-3" y="-1"/>
            <a:ext cx="5347856" cy="6858000"/>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17C924D-7241-FF4D-90C3-AD5B7D92D6D4}"/>
              </a:ext>
            </a:extLst>
          </p:cNvPr>
          <p:cNvSpPr>
            <a:spLocks noGrp="1"/>
          </p:cNvSpPr>
          <p:nvPr>
            <p:ph type="title"/>
          </p:nvPr>
        </p:nvSpPr>
        <p:spPr>
          <a:xfrm>
            <a:off x="-49261" y="872848"/>
            <a:ext cx="5347855" cy="1391407"/>
          </a:xfrm>
        </p:spPr>
        <p:txBody>
          <a:bodyPr vert="horz" lIns="91440" tIns="45720" rIns="91440" bIns="45720" rtlCol="0" anchor="ctr">
            <a:noAutofit/>
          </a:bodyPr>
          <a:lstStyle/>
          <a:p>
            <a:pPr algn="ctr"/>
            <a:r>
              <a:rPr lang="en-US" sz="4800" dirty="0">
                <a:solidFill>
                  <a:srgbClr val="FFFFFF"/>
                </a:solidFill>
              </a:rPr>
              <a:t>Qualifying for federal jobs</a:t>
            </a: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endParaRPr lang="en-US" sz="2000" kern="1200" dirty="0">
              <a:solidFill>
                <a:srgbClr val="FFFFFF"/>
              </a:solidFill>
              <a:latin typeface="+mj-lt"/>
              <a:ea typeface="+mj-ea"/>
              <a:cs typeface="+mj-cs"/>
            </a:endParaRPr>
          </a:p>
        </p:txBody>
      </p:sp>
      <p:sp>
        <p:nvSpPr>
          <p:cNvPr id="7" name="Text Placeholder 3">
            <a:extLst>
              <a:ext uri="{FF2B5EF4-FFF2-40B4-BE49-F238E27FC236}">
                <a16:creationId xmlns:a16="http://schemas.microsoft.com/office/drawing/2014/main" id="{D175C7EF-8FCE-1041-ABAB-EF81B82F3B83}"/>
              </a:ext>
            </a:extLst>
          </p:cNvPr>
          <p:cNvSpPr txBox="1">
            <a:spLocks/>
          </p:cNvSpPr>
          <p:nvPr/>
        </p:nvSpPr>
        <p:spPr>
          <a:xfrm>
            <a:off x="321815" y="3428999"/>
            <a:ext cx="4704221" cy="263561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latin typeface="Helvetica Light" panose="020B0403020202020204" pitchFamily="34" charset="0"/>
              </a:rPr>
              <a:t>23 Occupational Groups</a:t>
            </a:r>
          </a:p>
          <a:p>
            <a:r>
              <a:rPr lang="en-US" sz="3200" dirty="0">
                <a:solidFill>
                  <a:schemeClr val="bg1"/>
                </a:solidFill>
                <a:latin typeface="Helvetica Light" panose="020B0403020202020204" pitchFamily="34" charset="0"/>
              </a:rPr>
              <a:t>Identify your target</a:t>
            </a:r>
          </a:p>
          <a:p>
            <a:pPr marL="0" indent="0">
              <a:buNone/>
            </a:pPr>
            <a:endParaRPr lang="en-US" sz="3200" dirty="0">
              <a:solidFill>
                <a:schemeClr val="bg1"/>
              </a:solidFill>
            </a:endParaRPr>
          </a:p>
        </p:txBody>
      </p:sp>
      <p:pic>
        <p:nvPicPr>
          <p:cNvPr id="11" name="Picture 10">
            <a:extLst>
              <a:ext uri="{FF2B5EF4-FFF2-40B4-BE49-F238E27FC236}">
                <a16:creationId xmlns:a16="http://schemas.microsoft.com/office/drawing/2014/main" id="{3B68F7D1-2B4D-0D92-3BFE-EA43969CEF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9973" y="220434"/>
            <a:ext cx="6430070" cy="6417131"/>
          </a:xfrm>
          <a:prstGeom prst="rect">
            <a:avLst/>
          </a:prstGeom>
          <a:solidFill>
            <a:schemeClr val="bg1"/>
          </a:solidFill>
          <a:effectLst>
            <a:softEdge rad="12700"/>
          </a:effectLst>
        </p:spPr>
      </p:pic>
    </p:spTree>
    <p:extLst>
      <p:ext uri="{BB962C8B-B14F-4D97-AF65-F5344CB8AC3E}">
        <p14:creationId xmlns:p14="http://schemas.microsoft.com/office/powerpoint/2010/main" val="41361257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5A2B4BB-772D-0644-8EAB-633F5E15F00B}"/>
              </a:ext>
            </a:extLst>
          </p:cNvPr>
          <p:cNvSpPr/>
          <p:nvPr/>
        </p:nvSpPr>
        <p:spPr>
          <a:xfrm>
            <a:off x="0" y="0"/>
            <a:ext cx="4278085" cy="6858000"/>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817C924D-7241-FF4D-90C3-AD5B7D92D6D4}"/>
              </a:ext>
            </a:extLst>
          </p:cNvPr>
          <p:cNvSpPr>
            <a:spLocks noGrp="1"/>
          </p:cNvSpPr>
          <p:nvPr>
            <p:ph type="title"/>
          </p:nvPr>
        </p:nvSpPr>
        <p:spPr>
          <a:xfrm>
            <a:off x="0" y="250618"/>
            <a:ext cx="4278086" cy="3564938"/>
          </a:xfrm>
        </p:spPr>
        <p:txBody>
          <a:bodyPr vert="horz" lIns="91440" tIns="45720" rIns="91440" bIns="45720" rtlCol="0" anchor="ctr">
            <a:noAutofit/>
          </a:bodyPr>
          <a:lstStyle/>
          <a:p>
            <a:pPr algn="ctr"/>
            <a:r>
              <a:rPr lang="en-US" sz="4800" dirty="0">
                <a:solidFill>
                  <a:srgbClr val="FFFFFF"/>
                </a:solidFill>
              </a:rPr>
              <a:t>Qualifying for federal jobs</a:t>
            </a:r>
            <a:br>
              <a:rPr lang="en-US" sz="4800" kern="1200" dirty="0">
                <a:solidFill>
                  <a:srgbClr val="FFFFFF"/>
                </a:solidFill>
                <a:latin typeface="+mj-lt"/>
                <a:ea typeface="+mj-ea"/>
                <a:cs typeface="+mj-cs"/>
              </a:rPr>
            </a:br>
            <a:br>
              <a:rPr lang="en-US" sz="4800" kern="1200" dirty="0">
                <a:solidFill>
                  <a:srgbClr val="FFFFFF"/>
                </a:solidFill>
                <a:latin typeface="+mj-lt"/>
                <a:ea typeface="+mj-ea"/>
                <a:cs typeface="+mj-cs"/>
              </a:rPr>
            </a:br>
            <a:r>
              <a:rPr lang="en-US" sz="2000" dirty="0">
                <a:solidFill>
                  <a:srgbClr val="FFFFFF"/>
                </a:solidFill>
              </a:rPr>
              <a:t>job series number</a:t>
            </a:r>
            <a:endParaRPr lang="en-US" sz="2000" kern="1200" dirty="0">
              <a:solidFill>
                <a:srgbClr val="FFFFFF"/>
              </a:solidFill>
              <a:latin typeface="+mj-lt"/>
              <a:ea typeface="+mj-ea"/>
              <a:cs typeface="+mj-cs"/>
            </a:endParaRPr>
          </a:p>
        </p:txBody>
      </p:sp>
      <p:sp>
        <p:nvSpPr>
          <p:cNvPr id="7" name="Text Placeholder 3">
            <a:extLst>
              <a:ext uri="{FF2B5EF4-FFF2-40B4-BE49-F238E27FC236}">
                <a16:creationId xmlns:a16="http://schemas.microsoft.com/office/drawing/2014/main" id="{D175C7EF-8FCE-1041-ABAB-EF81B82F3B83}"/>
              </a:ext>
            </a:extLst>
          </p:cNvPr>
          <p:cNvSpPr txBox="1">
            <a:spLocks/>
          </p:cNvSpPr>
          <p:nvPr/>
        </p:nvSpPr>
        <p:spPr>
          <a:xfrm>
            <a:off x="331865" y="4140323"/>
            <a:ext cx="3869035" cy="271767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solidFill>
                  <a:schemeClr val="bg1"/>
                </a:solidFill>
                <a:latin typeface="Helvetica Light" panose="020B0403020202020204" pitchFamily="34" charset="0"/>
              </a:rPr>
              <a:t>Over 400 across the government</a:t>
            </a:r>
          </a:p>
          <a:p>
            <a:r>
              <a:rPr lang="en-US" sz="3200" dirty="0">
                <a:solidFill>
                  <a:schemeClr val="bg1"/>
                </a:solidFill>
                <a:latin typeface="Helvetica Light" panose="020B0403020202020204" pitchFamily="34" charset="0"/>
              </a:rPr>
              <a:t>Most individuals will qualify for 1-3</a:t>
            </a:r>
          </a:p>
        </p:txBody>
      </p:sp>
      <p:sp>
        <p:nvSpPr>
          <p:cNvPr id="3" name="Content Placeholder 2">
            <a:extLst>
              <a:ext uri="{FF2B5EF4-FFF2-40B4-BE49-F238E27FC236}">
                <a16:creationId xmlns:a16="http://schemas.microsoft.com/office/drawing/2014/main" id="{40022EFE-5595-2301-D559-BBBA5C3E8056}"/>
              </a:ext>
            </a:extLst>
          </p:cNvPr>
          <p:cNvSpPr>
            <a:spLocks noGrp="1"/>
          </p:cNvSpPr>
          <p:nvPr>
            <p:ph idx="1"/>
          </p:nvPr>
        </p:nvSpPr>
        <p:spPr>
          <a:xfrm>
            <a:off x="4664533" y="421854"/>
            <a:ext cx="6891962" cy="6014291"/>
          </a:xfrm>
        </p:spPr>
        <p:txBody>
          <a:bodyPr>
            <a:normAutofit/>
          </a:bodyPr>
          <a:lstStyle/>
          <a:p>
            <a:pPr>
              <a:buFont typeface="Wingdings" pitchFamily="2" charset="2"/>
              <a:buChar char="Ø"/>
            </a:pPr>
            <a:r>
              <a:rPr lang="en-US" dirty="0">
                <a:latin typeface="Helvetica Light" panose="020B0403020202020204" pitchFamily="34" charset="0"/>
              </a:rPr>
              <a:t>0201 Human Resource Specialist</a:t>
            </a:r>
          </a:p>
          <a:p>
            <a:pPr>
              <a:buFont typeface="Wingdings" pitchFamily="2" charset="2"/>
              <a:buChar char="Ø"/>
            </a:pPr>
            <a:r>
              <a:rPr lang="en-US" dirty="0">
                <a:latin typeface="Helvetica Light" panose="020B0403020202020204" pitchFamily="34" charset="0"/>
              </a:rPr>
              <a:t>0301 Protocol Specialist</a:t>
            </a:r>
          </a:p>
          <a:p>
            <a:pPr>
              <a:buFont typeface="Wingdings" pitchFamily="2" charset="2"/>
              <a:buChar char="Ø"/>
            </a:pPr>
            <a:r>
              <a:rPr lang="en-US" dirty="0">
                <a:latin typeface="Helvetica Light" panose="020B0403020202020204" pitchFamily="34" charset="0"/>
              </a:rPr>
              <a:t>0301 Program Specialist</a:t>
            </a:r>
          </a:p>
          <a:p>
            <a:pPr>
              <a:buFont typeface="Wingdings" pitchFamily="2" charset="2"/>
              <a:buChar char="Ø"/>
            </a:pPr>
            <a:r>
              <a:rPr lang="en-US" dirty="0">
                <a:latin typeface="Helvetica Light" panose="020B0403020202020204" pitchFamily="34" charset="0"/>
              </a:rPr>
              <a:t>0303 Administrative Technician</a:t>
            </a:r>
          </a:p>
          <a:p>
            <a:pPr>
              <a:buFont typeface="Wingdings" pitchFamily="2" charset="2"/>
              <a:buChar char="Ø"/>
            </a:pPr>
            <a:r>
              <a:rPr lang="en-US" dirty="0">
                <a:latin typeface="Helvetica Light" panose="020B0403020202020204" pitchFamily="34" charset="0"/>
              </a:rPr>
              <a:t>0341 Administrative Officer</a:t>
            </a:r>
          </a:p>
          <a:p>
            <a:pPr>
              <a:buFont typeface="Wingdings" pitchFamily="2" charset="2"/>
              <a:buChar char="Ø"/>
            </a:pPr>
            <a:r>
              <a:rPr lang="en-US" dirty="0">
                <a:latin typeface="Helvetica Light" panose="020B0403020202020204" pitchFamily="34" charset="0"/>
              </a:rPr>
              <a:t>0343 Program Analyst</a:t>
            </a:r>
          </a:p>
          <a:p>
            <a:pPr>
              <a:buFont typeface="Wingdings" pitchFamily="2" charset="2"/>
              <a:buChar char="Ø"/>
            </a:pPr>
            <a:r>
              <a:rPr lang="en-US" dirty="0">
                <a:latin typeface="Helvetica Light" panose="020B0403020202020204" pitchFamily="34" charset="0"/>
              </a:rPr>
              <a:t>0401 Biologist</a:t>
            </a:r>
          </a:p>
          <a:p>
            <a:pPr>
              <a:buFont typeface="Wingdings" pitchFamily="2" charset="2"/>
              <a:buChar char="Ø"/>
            </a:pPr>
            <a:r>
              <a:rPr lang="en-US" dirty="0">
                <a:latin typeface="Helvetica Light" panose="020B0403020202020204" pitchFamily="34" charset="0"/>
              </a:rPr>
              <a:t>0511 Auditor</a:t>
            </a:r>
          </a:p>
          <a:p>
            <a:pPr>
              <a:buFont typeface="Wingdings" pitchFamily="2" charset="2"/>
              <a:buChar char="Ø"/>
            </a:pPr>
            <a:r>
              <a:rPr lang="en-US" dirty="0">
                <a:latin typeface="Helvetica Light" panose="020B0403020202020204" pitchFamily="34" charset="0"/>
              </a:rPr>
              <a:t>0640 Health Technician</a:t>
            </a:r>
          </a:p>
          <a:p>
            <a:pPr>
              <a:buFont typeface="Wingdings" pitchFamily="2" charset="2"/>
              <a:buChar char="Ø"/>
            </a:pPr>
            <a:r>
              <a:rPr lang="en-US" dirty="0">
                <a:latin typeface="Helvetica Light" panose="020B0403020202020204" pitchFamily="34" charset="0"/>
              </a:rPr>
              <a:t>0644	 Scientist</a:t>
            </a:r>
          </a:p>
          <a:p>
            <a:pPr>
              <a:buFont typeface="Wingdings" pitchFamily="2" charset="2"/>
              <a:buChar char="Ø"/>
            </a:pPr>
            <a:r>
              <a:rPr lang="en-US" dirty="0">
                <a:latin typeface="Helvetica Light" panose="020B0403020202020204" pitchFamily="34" charset="0"/>
              </a:rPr>
              <a:t>1082 Writer/Editor</a:t>
            </a:r>
          </a:p>
          <a:p>
            <a:pPr>
              <a:buFont typeface="Wingdings" pitchFamily="2" charset="2"/>
              <a:buChar char="Ø"/>
            </a:pPr>
            <a:r>
              <a:rPr lang="en-US" dirty="0">
                <a:latin typeface="Helvetica Light" panose="020B0403020202020204" pitchFamily="34" charset="0"/>
              </a:rPr>
              <a:t>1109 Grants Management</a:t>
            </a:r>
          </a:p>
          <a:p>
            <a:pPr>
              <a:buFont typeface="Wingdings" pitchFamily="2" charset="2"/>
              <a:buChar char="Ø"/>
            </a:pPr>
            <a:endParaRPr lang="en-US" dirty="0">
              <a:latin typeface="Helvetica Light" panose="020B0403020202020204" pitchFamily="34" charset="0"/>
            </a:endParaRPr>
          </a:p>
          <a:p>
            <a:pPr>
              <a:buFont typeface="Wingdings" pitchFamily="2" charset="2"/>
              <a:buChar char="Ø"/>
            </a:pPr>
            <a:endParaRPr lang="en-US" dirty="0">
              <a:latin typeface="Helvetica Light" panose="020B0403020202020204" pitchFamily="34" charset="0"/>
            </a:endParaRPr>
          </a:p>
          <a:p>
            <a:pPr>
              <a:buFont typeface="Wingdings" pitchFamily="2" charset="2"/>
              <a:buChar char="Ø"/>
            </a:pPr>
            <a:endParaRPr lang="en-US" dirty="0">
              <a:latin typeface="Helvetica Light" panose="020B0403020202020204" pitchFamily="34" charset="0"/>
            </a:endParaRPr>
          </a:p>
          <a:p>
            <a:pPr>
              <a:buFont typeface="Wingdings" pitchFamily="2" charset="2"/>
              <a:buChar char="Ø"/>
            </a:pPr>
            <a:endParaRPr lang="en-US" dirty="0">
              <a:latin typeface="Helvetica Light" panose="020B0403020202020204" pitchFamily="34" charset="0"/>
            </a:endParaRPr>
          </a:p>
          <a:p>
            <a:pPr>
              <a:buFont typeface="Wingdings" pitchFamily="2" charset="2"/>
              <a:buChar char="Ø"/>
            </a:pPr>
            <a:endParaRPr lang="en-US" dirty="0">
              <a:latin typeface="Helvetica Light" panose="020B0403020202020204" pitchFamily="34" charset="0"/>
            </a:endParaRPr>
          </a:p>
          <a:p>
            <a:pPr marL="0" indent="0">
              <a:buNone/>
            </a:pPr>
            <a:endParaRPr lang="en-US" sz="2800" dirty="0"/>
          </a:p>
          <a:p>
            <a:pPr marL="0" indent="0">
              <a:buNone/>
            </a:pPr>
            <a:endParaRPr lang="en-US" dirty="0"/>
          </a:p>
        </p:txBody>
      </p:sp>
      <p:pic>
        <p:nvPicPr>
          <p:cNvPr id="5" name="Picture 4">
            <a:extLst>
              <a:ext uri="{FF2B5EF4-FFF2-40B4-BE49-F238E27FC236}">
                <a16:creationId xmlns:a16="http://schemas.microsoft.com/office/drawing/2014/main" id="{86BA84E1-FB19-1336-7158-5384E89F4049}"/>
              </a:ext>
            </a:extLst>
          </p:cNvPr>
          <p:cNvPicPr>
            <a:picLocks noChangeAspect="1"/>
          </p:cNvPicPr>
          <p:nvPr/>
        </p:nvPicPr>
        <p:blipFill>
          <a:blip r:embed="rId2"/>
          <a:stretch>
            <a:fillRect/>
          </a:stretch>
        </p:blipFill>
        <p:spPr>
          <a:xfrm>
            <a:off x="10014314" y="5809894"/>
            <a:ext cx="2005814" cy="1002907"/>
          </a:xfrm>
          <a:prstGeom prst="rect">
            <a:avLst/>
          </a:prstGeom>
        </p:spPr>
      </p:pic>
    </p:spTree>
    <p:extLst>
      <p:ext uri="{BB962C8B-B14F-4D97-AF65-F5344CB8AC3E}">
        <p14:creationId xmlns:p14="http://schemas.microsoft.com/office/powerpoint/2010/main" val="3032048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973EFF-81C4-8942-A432-95229EE67369}"/>
              </a:ext>
            </a:extLst>
          </p:cNvPr>
          <p:cNvSpPr/>
          <p:nvPr/>
        </p:nvSpPr>
        <p:spPr>
          <a:xfrm>
            <a:off x="0" y="0"/>
            <a:ext cx="12192000" cy="1896533"/>
          </a:xfrm>
          <a:prstGeom prst="rect">
            <a:avLst/>
          </a:prstGeom>
          <a:solidFill>
            <a:srgbClr val="2556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A6EBA872-90F5-764A-9A15-9483F575D247}"/>
              </a:ext>
            </a:extLst>
          </p:cNvPr>
          <p:cNvSpPr txBox="1"/>
          <p:nvPr/>
        </p:nvSpPr>
        <p:spPr>
          <a:xfrm>
            <a:off x="1797983" y="2656332"/>
            <a:ext cx="9296400" cy="2554545"/>
          </a:xfrm>
          <a:prstGeom prst="rect">
            <a:avLst/>
          </a:prstGeom>
          <a:noFill/>
        </p:spPr>
        <p:txBody>
          <a:bodyPr wrap="square" rtlCol="0">
            <a:spAutoFit/>
          </a:bodyPr>
          <a:lstStyle/>
          <a:p>
            <a:pPr marL="457200" indent="-457200">
              <a:buFont typeface="Wingdings" pitchFamily="2" charset="2"/>
              <a:buChar char="Ø"/>
            </a:pPr>
            <a:r>
              <a:rPr lang="en-US" sz="3200" dirty="0">
                <a:latin typeface="Source Sans Pro" panose="020B0503030403020204" pitchFamily="34" charset="0"/>
                <a:ea typeface="Source Sans Pro" panose="020B0503030403020204" pitchFamily="34" charset="0"/>
              </a:rPr>
              <a:t>Read through entirely</a:t>
            </a:r>
          </a:p>
          <a:p>
            <a:pPr marL="457200" indent="-457200">
              <a:buFont typeface="Wingdings" pitchFamily="2" charset="2"/>
              <a:buChar char="Ø"/>
            </a:pPr>
            <a:r>
              <a:rPr lang="en-US" sz="3200" dirty="0">
                <a:latin typeface="Source Sans Pro" panose="020B0503030403020204" pitchFamily="34" charset="0"/>
                <a:ea typeface="Source Sans Pro" panose="020B0503030403020204" pitchFamily="34" charset="0"/>
              </a:rPr>
              <a:t>Challenge: </a:t>
            </a:r>
            <a:r>
              <a:rPr lang="en-US" sz="3200" i="1" dirty="0">
                <a:latin typeface="Source Sans Pro" panose="020B0503030403020204" pitchFamily="34" charset="0"/>
                <a:ea typeface="Source Sans Pro" panose="020B0503030403020204" pitchFamily="34" charset="0"/>
              </a:rPr>
              <a:t>which sections are important?</a:t>
            </a:r>
          </a:p>
          <a:p>
            <a:pPr marL="457200" indent="-457200">
              <a:buFont typeface="Wingdings" pitchFamily="2" charset="2"/>
              <a:buChar char="Ø"/>
            </a:pPr>
            <a:r>
              <a:rPr lang="en-US" sz="3200" dirty="0">
                <a:latin typeface="Source Sans Pro" panose="020B0503030403020204" pitchFamily="34" charset="0"/>
                <a:ea typeface="Source Sans Pro" panose="020B0503030403020204" pitchFamily="34" charset="0"/>
              </a:rPr>
              <a:t>Crucial to know essential parts:</a:t>
            </a:r>
          </a:p>
          <a:p>
            <a:pPr marL="914400" lvl="1" indent="-457200">
              <a:buFont typeface="Arial" panose="020B0604020202020204" pitchFamily="34" charset="0"/>
              <a:buChar char="•"/>
            </a:pPr>
            <a:r>
              <a:rPr lang="en-US" sz="3200" i="1" dirty="0">
                <a:latin typeface="Source Sans Pro" panose="020B0503030403020204" pitchFamily="34" charset="0"/>
                <a:ea typeface="Source Sans Pro" panose="020B0503030403020204" pitchFamily="34" charset="0"/>
              </a:rPr>
              <a:t>Will you qualify?</a:t>
            </a:r>
          </a:p>
          <a:p>
            <a:pPr marL="914400" lvl="1" indent="-457200">
              <a:buFont typeface="Arial" panose="020B0604020202020204" pitchFamily="34" charset="0"/>
              <a:buChar char="•"/>
            </a:pPr>
            <a:r>
              <a:rPr lang="en-US" sz="3200" i="1" dirty="0">
                <a:latin typeface="Source Sans Pro" panose="020B0503030403020204" pitchFamily="34" charset="0"/>
                <a:ea typeface="Source Sans Pro" panose="020B0503030403020204" pitchFamily="34" charset="0"/>
              </a:rPr>
              <a:t>How to demonstrate on your resume?</a:t>
            </a:r>
          </a:p>
        </p:txBody>
      </p:sp>
      <p:sp>
        <p:nvSpPr>
          <p:cNvPr id="6" name="Title 1">
            <a:extLst>
              <a:ext uri="{FF2B5EF4-FFF2-40B4-BE49-F238E27FC236}">
                <a16:creationId xmlns:a16="http://schemas.microsoft.com/office/drawing/2014/main" id="{F16743FE-B499-0B42-B9EA-966FA61C463E}"/>
              </a:ext>
            </a:extLst>
          </p:cNvPr>
          <p:cNvSpPr txBox="1">
            <a:spLocks/>
          </p:cNvSpPr>
          <p:nvPr/>
        </p:nvSpPr>
        <p:spPr>
          <a:xfrm>
            <a:off x="0" y="90392"/>
            <a:ext cx="12192000" cy="1473165"/>
          </a:xfrm>
          <a:prstGeom prst="rect">
            <a:avLst/>
          </a:prstGeom>
        </p:spPr>
        <p:txBody>
          <a:bodyPr vert="horz" lIns="91440" tIns="45720" rIns="91440" bIns="45720" rtlCol="0" anchor="b">
            <a:normAutofit fontScale="85000" lnSpcReduction="20000"/>
          </a:bodyPr>
          <a:lstStyle>
            <a:lvl1pPr algn="l" defTabSz="914400" rtl="0" eaLnBrk="1" latinLnBrk="0" hangingPunct="1">
              <a:lnSpc>
                <a:spcPct val="90000"/>
              </a:lnSpc>
              <a:spcBef>
                <a:spcPct val="0"/>
              </a:spcBef>
              <a:buNone/>
              <a:defRPr sz="3200" kern="1200" cap="all" spc="300" baseline="0">
                <a:solidFill>
                  <a:schemeClr val="tx2"/>
                </a:solidFill>
                <a:latin typeface="+mj-lt"/>
                <a:ea typeface="+mj-ea"/>
                <a:cs typeface="+mj-cs"/>
              </a:defRPr>
            </a:lvl1pPr>
          </a:lstStyle>
          <a:p>
            <a:pPr algn="ctr"/>
            <a:r>
              <a:rPr lang="en-US" sz="5400" dirty="0">
                <a:solidFill>
                  <a:schemeClr val="bg1"/>
                </a:solidFill>
              </a:rPr>
              <a:t>Understanding THE </a:t>
            </a:r>
          </a:p>
          <a:p>
            <a:pPr algn="ctr"/>
            <a:endParaRPr lang="en-US" sz="2600" dirty="0">
              <a:solidFill>
                <a:schemeClr val="bg1"/>
              </a:solidFill>
            </a:endParaRPr>
          </a:p>
          <a:p>
            <a:pPr algn="ctr"/>
            <a:r>
              <a:rPr lang="en-US" sz="5400" dirty="0">
                <a:solidFill>
                  <a:schemeClr val="bg1"/>
                </a:solidFill>
              </a:rPr>
              <a:t>Job ANNOUNCEMENT</a:t>
            </a:r>
          </a:p>
        </p:txBody>
      </p:sp>
      <p:pic>
        <p:nvPicPr>
          <p:cNvPr id="2" name="Picture 1">
            <a:extLst>
              <a:ext uri="{FF2B5EF4-FFF2-40B4-BE49-F238E27FC236}">
                <a16:creationId xmlns:a16="http://schemas.microsoft.com/office/drawing/2014/main" id="{6B9C62C1-F483-590D-23CB-2935FCBD8211}"/>
              </a:ext>
            </a:extLst>
          </p:cNvPr>
          <p:cNvPicPr>
            <a:picLocks noChangeAspect="1"/>
          </p:cNvPicPr>
          <p:nvPr/>
        </p:nvPicPr>
        <p:blipFill>
          <a:blip r:embed="rId2"/>
          <a:stretch>
            <a:fillRect/>
          </a:stretch>
        </p:blipFill>
        <p:spPr>
          <a:xfrm>
            <a:off x="10529740" y="5970676"/>
            <a:ext cx="1528190" cy="764095"/>
          </a:xfrm>
          <a:prstGeom prst="rect">
            <a:avLst/>
          </a:prstGeom>
        </p:spPr>
      </p:pic>
    </p:spTree>
    <p:extLst>
      <p:ext uri="{BB962C8B-B14F-4D97-AF65-F5344CB8AC3E}">
        <p14:creationId xmlns:p14="http://schemas.microsoft.com/office/powerpoint/2010/main" val="1475143772"/>
      </p:ext>
    </p:extLst>
  </p:cSld>
  <p:clrMapOvr>
    <a:masterClrMapping/>
  </p:clrMapOvr>
</p:sld>
</file>

<file path=ppt/theme/theme1.xml><?xml version="1.0" encoding="utf-8"?>
<a:theme xmlns:a="http://schemas.openxmlformats.org/drawingml/2006/main" name="ClassicFrameVTI">
  <a:themeElements>
    <a:clrScheme name="AnalogousFromDarkSeedLeftStep">
      <a:dk1>
        <a:srgbClr val="000000"/>
      </a:dk1>
      <a:lt1>
        <a:srgbClr val="FFFFFF"/>
      </a:lt1>
      <a:dk2>
        <a:srgbClr val="30321C"/>
      </a:dk2>
      <a:lt2>
        <a:srgbClr val="F2F0F3"/>
      </a:lt2>
      <a:accent1>
        <a:srgbClr val="7BAE44"/>
      </a:accent1>
      <a:accent2>
        <a:srgbClr val="A0A737"/>
      </a:accent2>
      <a:accent3>
        <a:srgbClr val="C39A4D"/>
      </a:accent3>
      <a:accent4>
        <a:srgbClr val="B1573B"/>
      </a:accent4>
      <a:accent5>
        <a:srgbClr val="C34D62"/>
      </a:accent5>
      <a:accent6>
        <a:srgbClr val="B13B82"/>
      </a:accent6>
      <a:hlink>
        <a:srgbClr val="C65557"/>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6" id="{29DDA8B1-723B-AC45-84BB-D1AA605AAD3D}" vid="{3B0B0DC7-1860-7947-BB20-737A29BC5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Cracking the Code_1-12-2023</Template>
  <TotalTime>1901</TotalTime>
  <Words>2627</Words>
  <Application>Microsoft Office PowerPoint</Application>
  <PresentationFormat>Widescreen</PresentationFormat>
  <Paragraphs>347</Paragraphs>
  <Slides>45</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45</vt:i4>
      </vt:variant>
    </vt:vector>
  </HeadingPairs>
  <TitlesOfParts>
    <vt:vector size="63" baseType="lpstr">
      <vt:lpstr>Abadi</vt:lpstr>
      <vt:lpstr>Aharoni</vt:lpstr>
      <vt:lpstr>American Typewriter</vt:lpstr>
      <vt:lpstr>Aptos</vt:lpstr>
      <vt:lpstr>Arial</vt:lpstr>
      <vt:lpstr>Courier New</vt:lpstr>
      <vt:lpstr>Garamond</vt:lpstr>
      <vt:lpstr>Garamond Bold</vt:lpstr>
      <vt:lpstr>Gill Sans MT</vt:lpstr>
      <vt:lpstr>Goudy Old Style</vt:lpstr>
      <vt:lpstr>HELVETICA LIGHT</vt:lpstr>
      <vt:lpstr>HELVETICA LIGHT</vt:lpstr>
      <vt:lpstr>Source Sans Pro</vt:lpstr>
      <vt:lpstr>Symbol</vt:lpstr>
      <vt:lpstr>Times New Roman</vt:lpstr>
      <vt:lpstr>Verdana</vt:lpstr>
      <vt:lpstr>Wingdings</vt:lpstr>
      <vt:lpstr>ClassicFrameVTI</vt:lpstr>
      <vt:lpstr>PowerPoint Presentation</vt:lpstr>
      <vt:lpstr>PowerPoint Presentation</vt:lpstr>
      <vt:lpstr>PowerPoint Presentation</vt:lpstr>
      <vt:lpstr>PowerPoint Presentation</vt:lpstr>
      <vt:lpstr>PowerPoint Presentation</vt:lpstr>
      <vt:lpstr> FEDERAL JOB ROADMAP</vt:lpstr>
      <vt:lpstr>Qualifying for federal jobs  </vt:lpstr>
      <vt:lpstr>Qualifying for federal jobs  job series number</vt:lpstr>
      <vt:lpstr>PowerPoint Presentation</vt:lpstr>
      <vt:lpstr>PowerPoint Presentation</vt:lpstr>
      <vt:lpstr>Evaluating  the job announcement  Duties</vt:lpstr>
      <vt:lpstr>Evaluating  the job announcement  qualifications</vt:lpstr>
      <vt:lpstr>Evaluating  the job announcement  how you will be evaluated</vt:lpstr>
      <vt:lpstr>assessment questionnaire  (**This may or may not be in the job announcement)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Schofield</dc:creator>
  <cp:lastModifiedBy>Marissa Schofield</cp:lastModifiedBy>
  <cp:revision>21</cp:revision>
  <cp:lastPrinted>2026-01-06T21:40:04Z</cp:lastPrinted>
  <dcterms:created xsi:type="dcterms:W3CDTF">2024-03-13T15:45:34Z</dcterms:created>
  <dcterms:modified xsi:type="dcterms:W3CDTF">2026-05-05T18:24:22Z</dcterms:modified>
</cp:coreProperties>
</file>